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7" r:id="rId3"/>
    <p:sldId id="258" r:id="rId4"/>
    <p:sldId id="263" r:id="rId5"/>
    <p:sldId id="265" r:id="rId6"/>
    <p:sldId id="291" r:id="rId7"/>
    <p:sldId id="268" r:id="rId8"/>
    <p:sldId id="292" r:id="rId9"/>
    <p:sldId id="293" r:id="rId10"/>
    <p:sldId id="262" r:id="rId11"/>
    <p:sldId id="289" r:id="rId12"/>
    <p:sldId id="269" r:id="rId13"/>
    <p:sldId id="272" r:id="rId14"/>
    <p:sldId id="273" r:id="rId15"/>
    <p:sldId id="276" r:id="rId16"/>
    <p:sldId id="275" r:id="rId17"/>
    <p:sldId id="270" r:id="rId18"/>
    <p:sldId id="281" r:id="rId19"/>
    <p:sldId id="280" r:id="rId20"/>
    <p:sldId id="278" r:id="rId21"/>
    <p:sldId id="282" r:id="rId22"/>
    <p:sldId id="277" r:id="rId23"/>
    <p:sldId id="290" r:id="rId24"/>
    <p:sldId id="26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753E"/>
    <a:srgbClr val="BACEA2"/>
    <a:srgbClr val="93B26E"/>
    <a:srgbClr val="1B2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1" autoAdjust="0"/>
    <p:restoredTop sz="94660"/>
  </p:normalViewPr>
  <p:slideViewPr>
    <p:cSldViewPr>
      <p:cViewPr varScale="1">
        <p:scale>
          <a:sx n="53" d="100"/>
          <a:sy n="53" d="100"/>
        </p:scale>
        <p:origin x="1074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DFE7C-8EF6-46D1-928B-7A9FAB7B6995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57DE9-F1C3-41BC-A4BF-6511B0F48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708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58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3000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eloper.mozilla.org/en-US/docs/Web/JavaScript/Reference/Global_Objects/Object/defineProperty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A_任意多边形 7"/>
          <p:cNvSpPr/>
          <p:nvPr>
            <p:custDataLst>
              <p:tags r:id="rId2"/>
            </p:custDataLst>
          </p:nvPr>
        </p:nvSpPr>
        <p:spPr>
          <a:xfrm>
            <a:off x="5676953" y="1124744"/>
            <a:ext cx="838094" cy="675482"/>
          </a:xfrm>
          <a:custGeom>
            <a:avLst/>
            <a:gdLst>
              <a:gd name="connsiteX0" fmla="*/ 468052 w 1224136"/>
              <a:gd name="connsiteY0" fmla="*/ 0 h 986622"/>
              <a:gd name="connsiteX1" fmla="*/ 760814 w 1224136"/>
              <a:gd name="connsiteY1" fmla="*/ 617122 h 986622"/>
              <a:gd name="connsiteX2" fmla="*/ 900100 w 1224136"/>
              <a:gd name="connsiteY2" fmla="*/ 338550 h 986622"/>
              <a:gd name="connsiteX3" fmla="*/ 1224136 w 1224136"/>
              <a:gd name="connsiteY3" fmla="*/ 986622 h 986622"/>
              <a:gd name="connsiteX4" fmla="*/ 936104 w 1224136"/>
              <a:gd name="connsiteY4" fmla="*/ 986622 h 986622"/>
              <a:gd name="connsiteX5" fmla="*/ 576064 w 1224136"/>
              <a:gd name="connsiteY5" fmla="*/ 986622 h 986622"/>
              <a:gd name="connsiteX6" fmla="*/ 0 w 1224136"/>
              <a:gd name="connsiteY6" fmla="*/ 986622 h 9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136" h="986622">
                <a:moveTo>
                  <a:pt x="468052" y="0"/>
                </a:moveTo>
                <a:lnTo>
                  <a:pt x="760814" y="617122"/>
                </a:lnTo>
                <a:lnTo>
                  <a:pt x="900100" y="338550"/>
                </a:lnTo>
                <a:lnTo>
                  <a:pt x="1224136" y="986622"/>
                </a:lnTo>
                <a:lnTo>
                  <a:pt x="936104" y="986622"/>
                </a:lnTo>
                <a:lnTo>
                  <a:pt x="576064" y="986622"/>
                </a:lnTo>
                <a:lnTo>
                  <a:pt x="0" y="986622"/>
                </a:lnTo>
                <a:close/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1" y="2132856"/>
            <a:ext cx="12192000" cy="4725144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36" y="576235"/>
            <a:ext cx="2263927" cy="2263927"/>
          </a:xfrm>
          <a:prstGeom prst="rect">
            <a:avLst/>
          </a:prstGeom>
        </p:spPr>
      </p:pic>
      <p:sp>
        <p:nvSpPr>
          <p:cNvPr id="9" name="PA_矩形 13"/>
          <p:cNvSpPr/>
          <p:nvPr>
            <p:custDataLst>
              <p:tags r:id="rId3"/>
            </p:custDataLst>
          </p:nvPr>
        </p:nvSpPr>
        <p:spPr>
          <a:xfrm>
            <a:off x="4164123" y="3664960"/>
            <a:ext cx="3863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Felix Titling" panose="04060505060202020A04" pitchFamily="82" charset="0"/>
                <a:cs typeface="Arial" panose="020B0604020202020204" pitchFamily="34" charset="0"/>
              </a:rPr>
              <a:t>Prepared   </a:t>
            </a:r>
            <a:r>
              <a:rPr lang="en-US" altLang="zh-CN" sz="1400" dirty="0" smtClean="0">
                <a:solidFill>
                  <a:schemeClr val="bg1"/>
                </a:solidFill>
                <a:latin typeface="Felix Titling" panose="04060505060202020A04" pitchFamily="82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Felix Titling" panose="04060505060202020A04" pitchFamily="82" charset="0"/>
                <a:cs typeface="Arial" panose="020B0604020202020204" pitchFamily="34" charset="0"/>
              </a:rPr>
              <a:t>by   DUDU</a:t>
            </a:r>
            <a:endParaRPr lang="zh-CN" altLang="en-US" dirty="0">
              <a:solidFill>
                <a:schemeClr val="bg1"/>
              </a:solidFill>
              <a:latin typeface="Felix Titling" panose="04060505060202020A04" pitchFamily="82" charset="0"/>
              <a:cs typeface="Arial" panose="020B0604020202020204" pitchFamily="34" charset="0"/>
            </a:endParaRPr>
          </a:p>
        </p:txBody>
      </p:sp>
      <p:sp>
        <p:nvSpPr>
          <p:cNvPr id="13" name="PA_矩形 12"/>
          <p:cNvSpPr/>
          <p:nvPr>
            <p:custDataLst>
              <p:tags r:id="rId4"/>
            </p:custDataLst>
          </p:nvPr>
        </p:nvSpPr>
        <p:spPr>
          <a:xfrm>
            <a:off x="4964036" y="2529576"/>
            <a:ext cx="21979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Vue.js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760806" y="375740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进阶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9" t="34662" r="27832" b="25868"/>
          <a:stretch>
            <a:fillRect/>
          </a:stretch>
        </p:blipFill>
        <p:spPr>
          <a:xfrm>
            <a:off x="6666230" y="2625836"/>
            <a:ext cx="1040344" cy="896849"/>
          </a:xfrm>
          <a:custGeom>
            <a:avLst/>
            <a:gdLst>
              <a:gd name="connsiteX0" fmla="*/ 1004781 w 2009562"/>
              <a:gd name="connsiteY0" fmla="*/ 0 h 1732382"/>
              <a:gd name="connsiteX1" fmla="*/ 2009562 w 2009562"/>
              <a:gd name="connsiteY1" fmla="*/ 1732382 h 1732382"/>
              <a:gd name="connsiteX2" fmla="*/ 0 w 2009562"/>
              <a:gd name="connsiteY2" fmla="*/ 1732382 h 17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9562" h="1732382">
                <a:moveTo>
                  <a:pt x="1004781" y="0"/>
                </a:moveTo>
                <a:lnTo>
                  <a:pt x="2009562" y="1732382"/>
                </a:lnTo>
                <a:lnTo>
                  <a:pt x="0" y="173238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060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YOUR TITLE HERE</a:t>
            </a:r>
            <a:endParaRPr lang="zh-CN" altLang="en-US" smtClean="0"/>
          </a:p>
        </p:txBody>
      </p:sp>
      <p:sp>
        <p:nvSpPr>
          <p:cNvPr id="25603" name="文本框 6"/>
          <p:cNvSpPr txBox="1">
            <a:spLocks noChangeArrowheads="1"/>
          </p:cNvSpPr>
          <p:nvPr/>
        </p:nvSpPr>
        <p:spPr bwMode="auto">
          <a:xfrm>
            <a:off x="838200" y="1109663"/>
            <a:ext cx="758983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>
                <a:solidFill>
                  <a:srgbClr val="BFBFBF"/>
                </a:solidFill>
              </a:rPr>
              <a:t>HUMANS ARE CREATIVE BEINGS. IF IT IS NOT REAL TEXT, THEY WILL FOCUS ON THE DESIGN.</a:t>
            </a:r>
            <a:endParaRPr lang="zh-CN" altLang="en-US" sz="1400">
              <a:solidFill>
                <a:srgbClr val="BFBFBF"/>
              </a:solidFill>
            </a:endParaRPr>
          </a:p>
        </p:txBody>
      </p:sp>
      <p:sp>
        <p:nvSpPr>
          <p:cNvPr id="25604" name="椭圆 3"/>
          <p:cNvSpPr>
            <a:spLocks noChangeAspect="1" noChangeArrowheads="1"/>
          </p:cNvSpPr>
          <p:nvPr/>
        </p:nvSpPr>
        <p:spPr bwMode="auto">
          <a:xfrm>
            <a:off x="7513638" y="3424238"/>
            <a:ext cx="720725" cy="720725"/>
          </a:xfrm>
          <a:prstGeom prst="ellipse">
            <a:avLst/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4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5605" name="椭圆 4"/>
          <p:cNvSpPr>
            <a:spLocks noChangeAspect="1" noChangeArrowheads="1"/>
          </p:cNvSpPr>
          <p:nvPr/>
        </p:nvSpPr>
        <p:spPr bwMode="auto">
          <a:xfrm>
            <a:off x="3905250" y="3424238"/>
            <a:ext cx="719138" cy="72072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3</a:t>
            </a:r>
            <a:endParaRPr lang="zh-CN" altLang="en-US" sz="2800">
              <a:solidFill>
                <a:schemeClr val="bg1"/>
              </a:solidFill>
            </a:endParaRPr>
          </a:p>
        </p:txBody>
      </p:sp>
      <p:cxnSp>
        <p:nvCxnSpPr>
          <p:cNvPr id="25606" name="直接连接符 5"/>
          <p:cNvCxnSpPr>
            <a:cxnSpLocks noChangeShapeType="1"/>
            <a:stCxn id="25605" idx="6"/>
            <a:endCxn id="25604" idx="2"/>
          </p:cNvCxnSpPr>
          <p:nvPr/>
        </p:nvCxnSpPr>
        <p:spPr bwMode="auto">
          <a:xfrm>
            <a:off x="4624388" y="3784600"/>
            <a:ext cx="2889250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7" name="椭圆 7"/>
          <p:cNvSpPr>
            <a:spLocks noChangeAspect="1" noChangeArrowheads="1"/>
          </p:cNvSpPr>
          <p:nvPr/>
        </p:nvSpPr>
        <p:spPr bwMode="auto">
          <a:xfrm>
            <a:off x="7513638" y="2044700"/>
            <a:ext cx="720725" cy="720725"/>
          </a:xfrm>
          <a:prstGeom prst="ellipse">
            <a:avLst/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2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5608" name="椭圆 8"/>
          <p:cNvSpPr>
            <a:spLocks noChangeAspect="1" noChangeArrowheads="1"/>
          </p:cNvSpPr>
          <p:nvPr/>
        </p:nvSpPr>
        <p:spPr bwMode="auto">
          <a:xfrm>
            <a:off x="7513638" y="4805363"/>
            <a:ext cx="720725" cy="719137"/>
          </a:xfrm>
          <a:prstGeom prst="ellipse">
            <a:avLst/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6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5609" name="椭圆 9"/>
          <p:cNvSpPr>
            <a:spLocks noChangeAspect="1" noChangeArrowheads="1"/>
          </p:cNvSpPr>
          <p:nvPr/>
        </p:nvSpPr>
        <p:spPr bwMode="auto">
          <a:xfrm>
            <a:off x="3905250" y="2044700"/>
            <a:ext cx="719138" cy="72072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1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5610" name="椭圆 10"/>
          <p:cNvSpPr>
            <a:spLocks noChangeAspect="1" noChangeArrowheads="1"/>
          </p:cNvSpPr>
          <p:nvPr/>
        </p:nvSpPr>
        <p:spPr bwMode="auto">
          <a:xfrm>
            <a:off x="3905250" y="4805363"/>
            <a:ext cx="719138" cy="719137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5</a:t>
            </a:r>
            <a:endParaRPr lang="zh-CN" altLang="en-US" sz="2800">
              <a:solidFill>
                <a:schemeClr val="bg1"/>
              </a:solidFill>
            </a:endParaRPr>
          </a:p>
        </p:txBody>
      </p:sp>
      <p:grpSp>
        <p:nvGrpSpPr>
          <p:cNvPr id="25611" name="组合 22"/>
          <p:cNvGrpSpPr>
            <a:grpSpLocks/>
          </p:cNvGrpSpPr>
          <p:nvPr/>
        </p:nvGrpSpPr>
        <p:grpSpPr bwMode="auto">
          <a:xfrm>
            <a:off x="4624388" y="2405063"/>
            <a:ext cx="2889250" cy="908050"/>
            <a:chOff x="0" y="0"/>
            <a:chExt cx="2888779" cy="908714"/>
          </a:xfrm>
        </p:grpSpPr>
        <p:cxnSp>
          <p:nvCxnSpPr>
            <p:cNvPr id="25630" name="直接连接符 12"/>
            <p:cNvCxnSpPr>
              <a:cxnSpLocks noChangeShapeType="1"/>
            </p:cNvCxnSpPr>
            <p:nvPr/>
          </p:nvCxnSpPr>
          <p:spPr bwMode="auto">
            <a:xfrm>
              <a:off x="571407" y="908714"/>
              <a:ext cx="1799932" cy="0"/>
            </a:xfrm>
            <a:prstGeom prst="line">
              <a:avLst/>
            </a:prstGeom>
            <a:noFill/>
            <a:ln w="12700">
              <a:solidFill>
                <a:srgbClr val="BF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31" name="肘形连接符 13"/>
            <p:cNvCxnSpPr>
              <a:cxnSpLocks noChangeShapeType="1"/>
              <a:stCxn id="25609" idx="6"/>
            </p:cNvCxnSpPr>
            <p:nvPr/>
          </p:nvCxnSpPr>
          <p:spPr bwMode="auto">
            <a:xfrm>
              <a:off x="0" y="0"/>
              <a:ext cx="571407" cy="908714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32" name="肘形连接符 14"/>
            <p:cNvCxnSpPr>
              <a:cxnSpLocks noChangeShapeType="1"/>
              <a:stCxn id="25607" idx="2"/>
            </p:cNvCxnSpPr>
            <p:nvPr/>
          </p:nvCxnSpPr>
          <p:spPr bwMode="auto">
            <a:xfrm rot="10800000" flipV="1">
              <a:off x="2371338" y="0"/>
              <a:ext cx="517441" cy="908714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612" name="组合 23"/>
          <p:cNvGrpSpPr>
            <a:grpSpLocks/>
          </p:cNvGrpSpPr>
          <p:nvPr/>
        </p:nvGrpSpPr>
        <p:grpSpPr bwMode="auto">
          <a:xfrm>
            <a:off x="4624388" y="4322763"/>
            <a:ext cx="2889250" cy="842962"/>
            <a:chOff x="0" y="0"/>
            <a:chExt cx="2888779" cy="842380"/>
          </a:xfrm>
        </p:grpSpPr>
        <p:cxnSp>
          <p:nvCxnSpPr>
            <p:cNvPr id="25627" name="直接连接符 16"/>
            <p:cNvCxnSpPr>
              <a:cxnSpLocks noChangeShapeType="1"/>
            </p:cNvCxnSpPr>
            <p:nvPr/>
          </p:nvCxnSpPr>
          <p:spPr bwMode="auto">
            <a:xfrm>
              <a:off x="571407" y="0"/>
              <a:ext cx="1799932" cy="0"/>
            </a:xfrm>
            <a:prstGeom prst="line">
              <a:avLst/>
            </a:prstGeom>
            <a:noFill/>
            <a:ln w="12700">
              <a:solidFill>
                <a:srgbClr val="BF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8" name="肘形连接符 17"/>
            <p:cNvCxnSpPr>
              <a:cxnSpLocks noChangeShapeType="1"/>
              <a:stCxn id="25610" idx="6"/>
            </p:cNvCxnSpPr>
            <p:nvPr/>
          </p:nvCxnSpPr>
          <p:spPr bwMode="auto">
            <a:xfrm flipV="1">
              <a:off x="0" y="0"/>
              <a:ext cx="571407" cy="842380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9" name="肘形连接符 18"/>
            <p:cNvCxnSpPr>
              <a:cxnSpLocks noChangeShapeType="1"/>
              <a:stCxn id="25608" idx="2"/>
            </p:cNvCxnSpPr>
            <p:nvPr/>
          </p:nvCxnSpPr>
          <p:spPr bwMode="auto">
            <a:xfrm rot="10800000">
              <a:off x="2371338" y="0"/>
              <a:ext cx="517441" cy="842380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613" name="文本框 45"/>
          <p:cNvSpPr txBox="1">
            <a:spLocks noChangeArrowheads="1"/>
          </p:cNvSpPr>
          <p:nvPr/>
        </p:nvSpPr>
        <p:spPr bwMode="auto">
          <a:xfrm>
            <a:off x="2367985" y="1997075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zh-CN" altLang="en-US" dirty="0" smtClean="0">
                <a:solidFill>
                  <a:schemeClr val="accent2"/>
                </a:solidFill>
                <a:ea typeface="Microsoft JhengHei" panose="020B0604030504040204" pitchFamily="34" charset="-120"/>
              </a:rPr>
              <a:t>响应式原理</a:t>
            </a:r>
            <a:endParaRPr lang="zh-CN" altLang="en-US" dirty="0">
              <a:solidFill>
                <a:schemeClr val="accent2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4" name="矩形 48"/>
          <p:cNvSpPr>
            <a:spLocks noChangeArrowheads="1"/>
          </p:cNvSpPr>
          <p:nvPr/>
        </p:nvSpPr>
        <p:spPr bwMode="auto">
          <a:xfrm>
            <a:off x="838200" y="2365375"/>
            <a:ext cx="28686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140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5" name="文本框 49"/>
          <p:cNvSpPr txBox="1">
            <a:spLocks noChangeArrowheads="1"/>
          </p:cNvSpPr>
          <p:nvPr/>
        </p:nvSpPr>
        <p:spPr bwMode="auto">
          <a:xfrm>
            <a:off x="3060481" y="3424238"/>
            <a:ext cx="6463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zh-CN" altLang="en-US" dirty="0" smtClean="0">
                <a:solidFill>
                  <a:schemeClr val="accent2"/>
                </a:solidFill>
                <a:ea typeface="Microsoft JhengHei" panose="020B0604030504040204" pitchFamily="34" charset="-120"/>
              </a:rPr>
              <a:t>路由</a:t>
            </a:r>
            <a:endParaRPr lang="zh-CN" altLang="en-US" dirty="0">
              <a:solidFill>
                <a:schemeClr val="accent2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6" name="矩形 50"/>
          <p:cNvSpPr>
            <a:spLocks noChangeArrowheads="1"/>
          </p:cNvSpPr>
          <p:nvPr/>
        </p:nvSpPr>
        <p:spPr bwMode="auto">
          <a:xfrm>
            <a:off x="838200" y="3794125"/>
            <a:ext cx="28686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1400" dirty="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 dirty="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7" name="文本框 51"/>
          <p:cNvSpPr txBox="1">
            <a:spLocks noChangeArrowheads="1"/>
          </p:cNvSpPr>
          <p:nvPr/>
        </p:nvSpPr>
        <p:spPr bwMode="auto">
          <a:xfrm>
            <a:off x="2598816" y="4826000"/>
            <a:ext cx="11079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zh-CN" altLang="en-US" dirty="0" smtClean="0">
                <a:solidFill>
                  <a:schemeClr val="accent2"/>
                </a:solidFill>
                <a:ea typeface="Microsoft JhengHei" panose="020B0604030504040204" pitchFamily="34" charset="-120"/>
              </a:rPr>
              <a:t>状态管理</a:t>
            </a:r>
            <a:endParaRPr lang="zh-CN" altLang="en-US" dirty="0">
              <a:solidFill>
                <a:schemeClr val="accent2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8" name="矩形 52"/>
          <p:cNvSpPr>
            <a:spLocks noChangeArrowheads="1"/>
          </p:cNvSpPr>
          <p:nvPr/>
        </p:nvSpPr>
        <p:spPr bwMode="auto">
          <a:xfrm>
            <a:off x="838200" y="5195888"/>
            <a:ext cx="286861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140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19" name="文本框 53"/>
          <p:cNvSpPr txBox="1">
            <a:spLocks noChangeArrowheads="1"/>
          </p:cNvSpPr>
          <p:nvPr/>
        </p:nvSpPr>
        <p:spPr bwMode="auto">
          <a:xfrm>
            <a:off x="8489950" y="1997075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354B5E"/>
                </a:solidFill>
                <a:ea typeface="Microsoft JhengHei" panose="020B0604030504040204" pitchFamily="34" charset="-120"/>
              </a:rPr>
              <a:t>服务端渲染</a:t>
            </a:r>
            <a:endParaRPr lang="zh-CN" altLang="en-US" dirty="0">
              <a:solidFill>
                <a:srgbClr val="354B5E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0" name="矩形 54"/>
          <p:cNvSpPr>
            <a:spLocks noChangeArrowheads="1"/>
          </p:cNvSpPr>
          <p:nvPr/>
        </p:nvSpPr>
        <p:spPr bwMode="auto">
          <a:xfrm>
            <a:off x="8489950" y="2365375"/>
            <a:ext cx="28686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40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1" name="文本框 55"/>
          <p:cNvSpPr txBox="1">
            <a:spLocks noChangeArrowheads="1"/>
          </p:cNvSpPr>
          <p:nvPr/>
        </p:nvSpPr>
        <p:spPr bwMode="auto">
          <a:xfrm>
            <a:off x="8489950" y="3424238"/>
            <a:ext cx="13644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354B5E"/>
                </a:solidFill>
                <a:ea typeface="Microsoft JhengHei" panose="020B0604030504040204" pitchFamily="34" charset="-120"/>
              </a:rPr>
              <a:t>Render</a:t>
            </a:r>
            <a:r>
              <a:rPr lang="zh-CN" altLang="en-US" dirty="0" smtClean="0">
                <a:solidFill>
                  <a:srgbClr val="354B5E"/>
                </a:solidFill>
                <a:ea typeface="Microsoft JhengHei" panose="020B0604030504040204" pitchFamily="34" charset="-120"/>
              </a:rPr>
              <a:t>函数</a:t>
            </a:r>
            <a:endParaRPr lang="zh-CN" altLang="en-US" dirty="0">
              <a:solidFill>
                <a:srgbClr val="354B5E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2" name="矩形 56"/>
          <p:cNvSpPr>
            <a:spLocks noChangeArrowheads="1"/>
          </p:cNvSpPr>
          <p:nvPr/>
        </p:nvSpPr>
        <p:spPr bwMode="auto">
          <a:xfrm>
            <a:off x="8489950" y="3794125"/>
            <a:ext cx="28686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400" dirty="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 dirty="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3" name="文本框 57"/>
          <p:cNvSpPr txBox="1">
            <a:spLocks noChangeArrowheads="1"/>
          </p:cNvSpPr>
          <p:nvPr/>
        </p:nvSpPr>
        <p:spPr bwMode="auto">
          <a:xfrm>
            <a:off x="8489950" y="4826000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354B5E"/>
                </a:solidFill>
                <a:ea typeface="Microsoft JhengHei" panose="020B0604030504040204" pitchFamily="34" charset="-120"/>
              </a:rPr>
              <a:t>过渡效果与过渡状态</a:t>
            </a:r>
            <a:endParaRPr lang="zh-CN" altLang="en-US" dirty="0">
              <a:solidFill>
                <a:srgbClr val="354B5E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4" name="矩形 58"/>
          <p:cNvSpPr>
            <a:spLocks noChangeArrowheads="1"/>
          </p:cNvSpPr>
          <p:nvPr/>
        </p:nvSpPr>
        <p:spPr bwMode="auto">
          <a:xfrm>
            <a:off x="8489950" y="5195888"/>
            <a:ext cx="286861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400">
                <a:solidFill>
                  <a:srgbClr val="8F8F8F"/>
                </a:solidFill>
                <a:ea typeface="Microsoft JhengHei" panose="020B0604030504040204" pitchFamily="34" charset="-120"/>
              </a:rPr>
              <a:t>People tend to read writing. This text will not appear in a consistent order. </a:t>
            </a:r>
            <a:endParaRPr lang="zh-CN" altLang="en-US" sz="1400">
              <a:solidFill>
                <a:srgbClr val="8F8F8F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5625" name="矩形 42"/>
          <p:cNvSpPr>
            <a:spLocks noChangeAspect="1" noChangeArrowheads="1"/>
          </p:cNvSpPr>
          <p:nvPr/>
        </p:nvSpPr>
        <p:spPr bwMode="auto">
          <a:xfrm rot="-2700000">
            <a:off x="5384800" y="3063875"/>
            <a:ext cx="1441450" cy="143827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26" name="KSO_Shape"/>
          <p:cNvSpPr>
            <a:spLocks noChangeAspect="1"/>
          </p:cNvSpPr>
          <p:nvPr/>
        </p:nvSpPr>
        <p:spPr bwMode="auto">
          <a:xfrm>
            <a:off x="5734050" y="3344863"/>
            <a:ext cx="709613" cy="898525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665412"/>
              <a:gd name="T187" fmla="*/ 0 h 3382963"/>
              <a:gd name="T188" fmla="*/ 2665412 w 2665412"/>
              <a:gd name="T189" fmla="*/ 3382963 h 338296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339576"/>
      </p:ext>
    </p:extLst>
  </p:cSld>
  <p:clrMapOvr>
    <a:masterClrMapping/>
  </p:clrMapOvr>
  <p:transition spd="slow" advClick="0" advTm="3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752005" y="2369120"/>
            <a:ext cx="64087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把一个普通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对象传给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选项，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将遍历此对象所有的属性，并使用 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Object.defineProperty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把这些属性全部转为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getter/setter</a:t>
            </a:r>
            <a:r>
              <a:rPr lang="zh-CN" altLang="en-US" sz="2000" dirty="0"/>
              <a:t>。</a:t>
            </a:r>
            <a:endParaRPr lang="zh-CN" altLang="en-US" sz="20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75452" y="3890723"/>
            <a:ext cx="6408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用户看不到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getter/setter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，但是在内部它们让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追踪依赖，在属性被访问和修改时通知变化。</a:t>
            </a:r>
            <a:endParaRPr lang="zh-CN" altLang="en-US" dirty="0">
              <a:solidFill>
                <a:srgbClr val="1B22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07369" y="1397897"/>
            <a:ext cx="113307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最显著的特性之一便是不太引人注意的响应式系统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(reactivity system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我们将开始深入挖掘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响应式系统的底层细节</a:t>
            </a:r>
            <a:endParaRPr lang="zh-CN" altLang="en-US" sz="2400" dirty="0">
              <a:solidFill>
                <a:srgbClr val="1B22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6879" y="4135020"/>
            <a:ext cx="8713535" cy="544596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32025" y="100992"/>
            <a:ext cx="3024336" cy="9233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30283" y="260649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响应式原理</a:t>
            </a:r>
            <a:endParaRPr lang="en-US" altLang="zh-CN" sz="4000" dirty="0">
              <a:solidFill>
                <a:schemeClr val="bg1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82213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4660248" y="2420888"/>
            <a:ext cx="31486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3200" dirty="0">
              <a:solidFill>
                <a:srgbClr val="1B2229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37416" y="5261138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01 </a:t>
            </a:r>
            <a:endParaRPr lang="zh-CN" altLang="en-US" sz="2000" dirty="0"/>
          </a:p>
        </p:txBody>
      </p:sp>
      <p:sp>
        <p:nvSpPr>
          <p:cNvPr id="20" name="矩形 19"/>
          <p:cNvSpPr/>
          <p:nvPr/>
        </p:nvSpPr>
        <p:spPr>
          <a:xfrm>
            <a:off x="5554826" y="5261138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02 </a:t>
            </a:r>
            <a:endParaRPr lang="zh-CN" altLang="en-US" sz="2000" dirty="0"/>
          </a:p>
        </p:txBody>
      </p:sp>
      <p:sp>
        <p:nvSpPr>
          <p:cNvPr id="21" name="矩形 20"/>
          <p:cNvSpPr/>
          <p:nvPr/>
        </p:nvSpPr>
        <p:spPr>
          <a:xfrm>
            <a:off x="9120336" y="5261138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03 </a:t>
            </a:r>
            <a:endParaRPr lang="zh-CN" altLang="en-US" sz="2000" dirty="0"/>
          </a:p>
        </p:txBody>
      </p:sp>
      <p:grpSp>
        <p:nvGrpSpPr>
          <p:cNvPr id="36" name="组合 35"/>
          <p:cNvGrpSpPr/>
          <p:nvPr/>
        </p:nvGrpSpPr>
        <p:grpSpPr>
          <a:xfrm>
            <a:off x="5656602" y="4238325"/>
            <a:ext cx="878797" cy="878797"/>
            <a:chOff x="5407877" y="4049684"/>
            <a:chExt cx="878797" cy="878797"/>
          </a:xfrm>
        </p:grpSpPr>
        <p:sp>
          <p:nvSpPr>
            <p:cNvPr id="23" name="椭圆 22"/>
            <p:cNvSpPr/>
            <p:nvPr/>
          </p:nvSpPr>
          <p:spPr>
            <a:xfrm>
              <a:off x="5407877" y="4049684"/>
              <a:ext cx="878797" cy="8787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699" y="4131506"/>
              <a:ext cx="715152" cy="715152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9192344" y="4238325"/>
            <a:ext cx="878797" cy="878797"/>
            <a:chOff x="7900046" y="3967861"/>
            <a:chExt cx="878797" cy="878797"/>
          </a:xfrm>
        </p:grpSpPr>
        <p:sp>
          <p:nvSpPr>
            <p:cNvPr id="34" name="椭圆 33"/>
            <p:cNvSpPr/>
            <p:nvPr/>
          </p:nvSpPr>
          <p:spPr>
            <a:xfrm>
              <a:off x="7900046" y="3967861"/>
              <a:ext cx="878797" cy="8787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241" y="4039056"/>
              <a:ext cx="736406" cy="736406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2207568" y="4238325"/>
            <a:ext cx="878797" cy="878797"/>
            <a:chOff x="3082450" y="3933868"/>
            <a:chExt cx="878797" cy="878797"/>
          </a:xfrm>
        </p:grpSpPr>
        <p:sp>
          <p:nvSpPr>
            <p:cNvPr id="35" name="椭圆 34"/>
            <p:cNvSpPr/>
            <p:nvPr/>
          </p:nvSpPr>
          <p:spPr>
            <a:xfrm>
              <a:off x="3082450" y="3933868"/>
              <a:ext cx="878797" cy="8787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526" y="4082944"/>
              <a:ext cx="580645" cy="580645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685731" y="1000671"/>
            <a:ext cx="10882877" cy="2219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67410" y="1147002"/>
            <a:ext cx="102852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受现代 </a:t>
            </a:r>
            <a:r>
              <a:rPr lang="en-US" altLang="zh-CN" sz="2000" dirty="0"/>
              <a:t>JavaScript 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限制，</a:t>
            </a:r>
            <a:r>
              <a:rPr lang="en-US" altLang="zh-CN" sz="2000" dirty="0" err="1"/>
              <a:t>Vue</a:t>
            </a:r>
            <a:r>
              <a:rPr lang="en-US" altLang="zh-CN" sz="2000" dirty="0"/>
              <a:t> </a:t>
            </a:r>
            <a:r>
              <a:rPr lang="zh-CN" altLang="en-US" sz="2000" b="1" dirty="0"/>
              <a:t>不能检测到对象属性的添加或删除</a:t>
            </a:r>
            <a:r>
              <a:rPr lang="zh-CN" altLang="en-US" sz="2000" dirty="0"/>
              <a:t>。由于 </a:t>
            </a:r>
            <a:r>
              <a:rPr lang="en-US" altLang="zh-CN" sz="2000" dirty="0" err="1"/>
              <a:t>Vue</a:t>
            </a:r>
            <a:r>
              <a:rPr lang="en-US" altLang="zh-CN" sz="2000" dirty="0"/>
              <a:t> </a:t>
            </a:r>
            <a:r>
              <a:rPr lang="zh-CN" altLang="en-US" sz="2000" dirty="0"/>
              <a:t>会在初始化实例时对属性</a:t>
            </a:r>
            <a:r>
              <a:rPr lang="zh-CN" altLang="en-US" sz="2000" dirty="0" smtClean="0"/>
              <a:t>执行，</a:t>
            </a:r>
            <a:r>
              <a:rPr lang="en-US" altLang="zh-CN" sz="2000" dirty="0" smtClean="0"/>
              <a:t>getter/setter</a:t>
            </a:r>
            <a:r>
              <a:rPr lang="zh-CN" altLang="en-US" sz="2000" dirty="0"/>
              <a:t>转化过程，所以属性必须在 </a:t>
            </a:r>
            <a:r>
              <a:rPr lang="en-US" altLang="zh-CN" sz="2000" dirty="0" smtClean="0"/>
              <a:t>data</a:t>
            </a:r>
            <a:r>
              <a:rPr lang="zh-CN" altLang="en-US" sz="2000" dirty="0"/>
              <a:t>对象上存在才能让 </a:t>
            </a:r>
            <a:r>
              <a:rPr lang="en-US" altLang="zh-CN" sz="2000" dirty="0" err="1"/>
              <a:t>Vue</a:t>
            </a:r>
            <a:r>
              <a:rPr lang="en-US" altLang="zh-CN" sz="2000" dirty="0"/>
              <a:t> </a:t>
            </a:r>
            <a:r>
              <a:rPr lang="zh-CN" altLang="en-US" sz="2000" dirty="0"/>
              <a:t>转换它，这样才能让它是响应的。例如：</a:t>
            </a:r>
            <a:endParaRPr lang="zh-CN" altLang="en-US" sz="20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38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4521691" y="728693"/>
            <a:ext cx="21750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路由 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Route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20215" y="1379613"/>
            <a:ext cx="109470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路由用于设定访问路径，并将路径和组件映射起来。传统的页面应用，是用一些超链接来实现页面切换和跳转的。在</a:t>
            </a:r>
            <a:r>
              <a:rPr lang="en-US" altLang="zh-CN" sz="2000" dirty="0" err="1"/>
              <a:t>vue</a:t>
            </a:r>
            <a:r>
              <a:rPr lang="en-US" altLang="zh-CN" sz="2000" dirty="0"/>
              <a:t>-router</a:t>
            </a:r>
            <a:r>
              <a:rPr lang="zh-CN" altLang="en-US" sz="2000" dirty="0"/>
              <a:t>单页面应用中，则是路径之间的切换，也就是组件的切换。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9780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9" r="7325" b="23978"/>
          <a:stretch>
            <a:fillRect/>
          </a:stretch>
        </p:blipFill>
        <p:spPr>
          <a:xfrm>
            <a:off x="9347228" y="858972"/>
            <a:ext cx="2148439" cy="3779856"/>
          </a:xfrm>
          <a:custGeom>
            <a:avLst/>
            <a:gdLst>
              <a:gd name="connsiteX0" fmla="*/ 1812967 w 2148439"/>
              <a:gd name="connsiteY0" fmla="*/ 0 h 3779856"/>
              <a:gd name="connsiteX1" fmla="*/ 2021255 w 2148439"/>
              <a:gd name="connsiteY1" fmla="*/ 0 h 3779856"/>
              <a:gd name="connsiteX2" fmla="*/ 2060423 w 2148439"/>
              <a:gd name="connsiteY2" fmla="*/ 24962 h 3779856"/>
              <a:gd name="connsiteX3" fmla="*/ 2123544 w 2148439"/>
              <a:gd name="connsiteY3" fmla="*/ 311409 h 3779856"/>
              <a:gd name="connsiteX4" fmla="*/ 439372 w 2148439"/>
              <a:gd name="connsiteY4" fmla="*/ 3652197 h 3779856"/>
              <a:gd name="connsiteX5" fmla="*/ 127660 w 2148439"/>
              <a:gd name="connsiteY5" fmla="*/ 3754961 h 3779856"/>
              <a:gd name="connsiteX6" fmla="*/ 24896 w 2148439"/>
              <a:gd name="connsiteY6" fmla="*/ 3443249 h 3779856"/>
              <a:gd name="connsiteX7" fmla="*/ 1709068 w 2148439"/>
              <a:gd name="connsiteY7" fmla="*/ 102461 h 3779856"/>
              <a:gd name="connsiteX8" fmla="*/ 1802873 w 2148439"/>
              <a:gd name="connsiteY8" fmla="*/ 4435 h 3779856"/>
              <a:gd name="connsiteX9" fmla="*/ 1812967 w 2148439"/>
              <a:gd name="connsiteY9" fmla="*/ 0 h 377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8439" h="3779856">
                <a:moveTo>
                  <a:pt x="1812967" y="0"/>
                </a:moveTo>
                <a:lnTo>
                  <a:pt x="2021255" y="0"/>
                </a:lnTo>
                <a:lnTo>
                  <a:pt x="2060423" y="24962"/>
                </a:lnTo>
                <a:cubicBezTo>
                  <a:pt x="2145117" y="91894"/>
                  <a:pt x="2174031" y="211262"/>
                  <a:pt x="2123544" y="311409"/>
                </a:cubicBezTo>
                <a:lnTo>
                  <a:pt x="439372" y="3652197"/>
                </a:lnTo>
                <a:cubicBezTo>
                  <a:pt x="381673" y="3766651"/>
                  <a:pt x="242115" y="3812661"/>
                  <a:pt x="127660" y="3754961"/>
                </a:cubicBezTo>
                <a:cubicBezTo>
                  <a:pt x="13205" y="3697262"/>
                  <a:pt x="-32804" y="3557704"/>
                  <a:pt x="24896" y="3443249"/>
                </a:cubicBezTo>
                <a:lnTo>
                  <a:pt x="1709068" y="102461"/>
                </a:lnTo>
                <a:cubicBezTo>
                  <a:pt x="1730705" y="59541"/>
                  <a:pt x="1763854" y="26246"/>
                  <a:pt x="1802873" y="4435"/>
                </a:cubicBezTo>
                <a:lnTo>
                  <a:pt x="1812967" y="0"/>
                </a:lnTo>
                <a:close/>
              </a:path>
            </a:pathLst>
          </a:cu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2" t="1193" r="32833" b="23978"/>
          <a:stretch>
            <a:fillRect/>
          </a:stretch>
        </p:blipFill>
        <p:spPr>
          <a:xfrm>
            <a:off x="7487444" y="918306"/>
            <a:ext cx="2105824" cy="3720524"/>
          </a:xfrm>
          <a:custGeom>
            <a:avLst/>
            <a:gdLst>
              <a:gd name="connsiteX0" fmla="*/ 1889289 w 2105824"/>
              <a:gd name="connsiteY0" fmla="*/ 515 h 3720524"/>
              <a:gd name="connsiteX1" fmla="*/ 1978166 w 2105824"/>
              <a:gd name="connsiteY1" fmla="*/ 24895 h 3720524"/>
              <a:gd name="connsiteX2" fmla="*/ 1978166 w 2105824"/>
              <a:gd name="connsiteY2" fmla="*/ 24896 h 3720524"/>
              <a:gd name="connsiteX3" fmla="*/ 2080930 w 2105824"/>
              <a:gd name="connsiteY3" fmla="*/ 336608 h 3720524"/>
              <a:gd name="connsiteX4" fmla="*/ 439371 w 2105824"/>
              <a:gd name="connsiteY4" fmla="*/ 3592865 h 3720524"/>
              <a:gd name="connsiteX5" fmla="*/ 127659 w 2105824"/>
              <a:gd name="connsiteY5" fmla="*/ 3695629 h 3720524"/>
              <a:gd name="connsiteX6" fmla="*/ 127660 w 2105824"/>
              <a:gd name="connsiteY6" fmla="*/ 3695630 h 3720524"/>
              <a:gd name="connsiteX7" fmla="*/ 24895 w 2105824"/>
              <a:gd name="connsiteY7" fmla="*/ 3383918 h 3720524"/>
              <a:gd name="connsiteX8" fmla="*/ 1666454 w 2105824"/>
              <a:gd name="connsiteY8" fmla="*/ 127659 h 3720524"/>
              <a:gd name="connsiteX9" fmla="*/ 1889289 w 2105824"/>
              <a:gd name="connsiteY9" fmla="*/ 515 h 372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05824" h="3720524">
                <a:moveTo>
                  <a:pt x="1889289" y="515"/>
                </a:moveTo>
                <a:cubicBezTo>
                  <a:pt x="1919370" y="2527"/>
                  <a:pt x="1949552" y="10470"/>
                  <a:pt x="1978166" y="24895"/>
                </a:cubicBezTo>
                <a:lnTo>
                  <a:pt x="1978166" y="24896"/>
                </a:lnTo>
                <a:cubicBezTo>
                  <a:pt x="2092620" y="82595"/>
                  <a:pt x="2138629" y="222153"/>
                  <a:pt x="2080930" y="336608"/>
                </a:cubicBezTo>
                <a:lnTo>
                  <a:pt x="439371" y="3592865"/>
                </a:lnTo>
                <a:cubicBezTo>
                  <a:pt x="381672" y="3707320"/>
                  <a:pt x="242113" y="3753329"/>
                  <a:pt x="127659" y="3695629"/>
                </a:cubicBezTo>
                <a:lnTo>
                  <a:pt x="127660" y="3695630"/>
                </a:lnTo>
                <a:cubicBezTo>
                  <a:pt x="13205" y="3637931"/>
                  <a:pt x="-32804" y="3498372"/>
                  <a:pt x="24895" y="3383918"/>
                </a:cubicBezTo>
                <a:lnTo>
                  <a:pt x="1666454" y="127659"/>
                </a:lnTo>
                <a:cubicBezTo>
                  <a:pt x="1709728" y="41819"/>
                  <a:pt x="1799048" y="-5522"/>
                  <a:pt x="1889289" y="515"/>
                </a:cubicBez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3" t="9416" r="18972" b="3318"/>
          <a:stretch>
            <a:fillRect/>
          </a:stretch>
        </p:blipFill>
        <p:spPr>
          <a:xfrm>
            <a:off x="8209443" y="1327147"/>
            <a:ext cx="2417574" cy="4338920"/>
          </a:xfrm>
          <a:custGeom>
            <a:avLst/>
            <a:gdLst>
              <a:gd name="connsiteX0" fmla="*/ 2201038 w 2417574"/>
              <a:gd name="connsiteY0" fmla="*/ 515 h 4338920"/>
              <a:gd name="connsiteX1" fmla="*/ 2289915 w 2417574"/>
              <a:gd name="connsiteY1" fmla="*/ 24895 h 4338920"/>
              <a:gd name="connsiteX2" fmla="*/ 2392679 w 2417574"/>
              <a:gd name="connsiteY2" fmla="*/ 336607 h 4338920"/>
              <a:gd name="connsiteX3" fmla="*/ 439372 w 2417574"/>
              <a:gd name="connsiteY3" fmla="*/ 4211261 h 4338920"/>
              <a:gd name="connsiteX4" fmla="*/ 127660 w 2417574"/>
              <a:gd name="connsiteY4" fmla="*/ 4314026 h 4338920"/>
              <a:gd name="connsiteX5" fmla="*/ 24896 w 2417574"/>
              <a:gd name="connsiteY5" fmla="*/ 4002313 h 4338920"/>
              <a:gd name="connsiteX6" fmla="*/ 1978203 w 2417574"/>
              <a:gd name="connsiteY6" fmla="*/ 127659 h 4338920"/>
              <a:gd name="connsiteX7" fmla="*/ 2201038 w 2417574"/>
              <a:gd name="connsiteY7" fmla="*/ 515 h 433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7574" h="4338920">
                <a:moveTo>
                  <a:pt x="2201038" y="515"/>
                </a:moveTo>
                <a:cubicBezTo>
                  <a:pt x="2231119" y="2527"/>
                  <a:pt x="2261301" y="10470"/>
                  <a:pt x="2289915" y="24895"/>
                </a:cubicBezTo>
                <a:cubicBezTo>
                  <a:pt x="2404370" y="82594"/>
                  <a:pt x="2450379" y="222152"/>
                  <a:pt x="2392679" y="336607"/>
                </a:cubicBezTo>
                <a:lnTo>
                  <a:pt x="439372" y="4211261"/>
                </a:lnTo>
                <a:cubicBezTo>
                  <a:pt x="381673" y="4325716"/>
                  <a:pt x="242115" y="4371725"/>
                  <a:pt x="127660" y="4314026"/>
                </a:cubicBezTo>
                <a:cubicBezTo>
                  <a:pt x="13206" y="4256326"/>
                  <a:pt x="-32804" y="4116768"/>
                  <a:pt x="24896" y="4002313"/>
                </a:cubicBezTo>
                <a:lnTo>
                  <a:pt x="1978203" y="127659"/>
                </a:lnTo>
                <a:cubicBezTo>
                  <a:pt x="2021477" y="41819"/>
                  <a:pt x="2110797" y="-5522"/>
                  <a:pt x="2201038" y="515"/>
                </a:cubicBez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t="9416" r="43908" b="1967"/>
          <a:stretch>
            <a:fillRect/>
          </a:stretch>
        </p:blipFill>
        <p:spPr>
          <a:xfrm>
            <a:off x="6315791" y="1327149"/>
            <a:ext cx="2451443" cy="4406107"/>
          </a:xfrm>
          <a:custGeom>
            <a:avLst/>
            <a:gdLst>
              <a:gd name="connsiteX0" fmla="*/ 2234908 w 2451443"/>
              <a:gd name="connsiteY0" fmla="*/ 515 h 4406107"/>
              <a:gd name="connsiteX1" fmla="*/ 2323785 w 2451443"/>
              <a:gd name="connsiteY1" fmla="*/ 24896 h 4406107"/>
              <a:gd name="connsiteX2" fmla="*/ 2426549 w 2451443"/>
              <a:gd name="connsiteY2" fmla="*/ 336608 h 4406107"/>
              <a:gd name="connsiteX3" fmla="*/ 439372 w 2451443"/>
              <a:gd name="connsiteY3" fmla="*/ 4278448 h 4406107"/>
              <a:gd name="connsiteX4" fmla="*/ 127660 w 2451443"/>
              <a:gd name="connsiteY4" fmla="*/ 4381213 h 4406107"/>
              <a:gd name="connsiteX5" fmla="*/ 24895 w 2451443"/>
              <a:gd name="connsiteY5" fmla="*/ 4069501 h 4406107"/>
              <a:gd name="connsiteX6" fmla="*/ 2012073 w 2451443"/>
              <a:gd name="connsiteY6" fmla="*/ 127660 h 4406107"/>
              <a:gd name="connsiteX7" fmla="*/ 2234908 w 2451443"/>
              <a:gd name="connsiteY7" fmla="*/ 515 h 440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1443" h="4406107">
                <a:moveTo>
                  <a:pt x="2234908" y="515"/>
                </a:moveTo>
                <a:cubicBezTo>
                  <a:pt x="2264989" y="2528"/>
                  <a:pt x="2295171" y="10471"/>
                  <a:pt x="2323785" y="24896"/>
                </a:cubicBezTo>
                <a:cubicBezTo>
                  <a:pt x="2438239" y="82595"/>
                  <a:pt x="2484248" y="222153"/>
                  <a:pt x="2426549" y="336608"/>
                </a:cubicBezTo>
                <a:lnTo>
                  <a:pt x="439372" y="4278448"/>
                </a:lnTo>
                <a:cubicBezTo>
                  <a:pt x="381672" y="4392903"/>
                  <a:pt x="242114" y="4438912"/>
                  <a:pt x="127660" y="4381213"/>
                </a:cubicBezTo>
                <a:cubicBezTo>
                  <a:pt x="13205" y="4323513"/>
                  <a:pt x="-32804" y="4183955"/>
                  <a:pt x="24895" y="4069501"/>
                </a:cubicBezTo>
                <a:lnTo>
                  <a:pt x="2012073" y="127660"/>
                </a:lnTo>
                <a:cubicBezTo>
                  <a:pt x="2055347" y="41819"/>
                  <a:pt x="2144667" y="-5522"/>
                  <a:pt x="2234908" y="515"/>
                </a:cubicBezTo>
                <a:close/>
              </a:path>
            </a:pathLst>
          </a:cu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8" t="9416" r="52220" b="23978"/>
          <a:stretch>
            <a:fillRect/>
          </a:stretch>
        </p:blipFill>
        <p:spPr>
          <a:xfrm>
            <a:off x="6053331" y="1624257"/>
            <a:ext cx="1899718" cy="3311682"/>
          </a:xfrm>
          <a:custGeom>
            <a:avLst/>
            <a:gdLst>
              <a:gd name="connsiteX0" fmla="*/ 1683183 w 1899718"/>
              <a:gd name="connsiteY0" fmla="*/ 515 h 3311682"/>
              <a:gd name="connsiteX1" fmla="*/ 1772059 w 1899718"/>
              <a:gd name="connsiteY1" fmla="*/ 24895 h 3311682"/>
              <a:gd name="connsiteX2" fmla="*/ 1874824 w 1899718"/>
              <a:gd name="connsiteY2" fmla="*/ 336607 h 3311682"/>
              <a:gd name="connsiteX3" fmla="*/ 439372 w 1899718"/>
              <a:gd name="connsiteY3" fmla="*/ 3184023 h 3311682"/>
              <a:gd name="connsiteX4" fmla="*/ 127660 w 1899718"/>
              <a:gd name="connsiteY4" fmla="*/ 3286788 h 3311682"/>
              <a:gd name="connsiteX5" fmla="*/ 24896 w 1899718"/>
              <a:gd name="connsiteY5" fmla="*/ 2975075 h 3311682"/>
              <a:gd name="connsiteX6" fmla="*/ 1460347 w 1899718"/>
              <a:gd name="connsiteY6" fmla="*/ 127659 h 3311682"/>
              <a:gd name="connsiteX7" fmla="*/ 1683183 w 1899718"/>
              <a:gd name="connsiteY7" fmla="*/ 515 h 3311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9718" h="3311682">
                <a:moveTo>
                  <a:pt x="1683183" y="515"/>
                </a:moveTo>
                <a:cubicBezTo>
                  <a:pt x="1713263" y="2527"/>
                  <a:pt x="1743446" y="10470"/>
                  <a:pt x="1772059" y="24895"/>
                </a:cubicBezTo>
                <a:cubicBezTo>
                  <a:pt x="1886514" y="82594"/>
                  <a:pt x="1932523" y="222152"/>
                  <a:pt x="1874824" y="336607"/>
                </a:cubicBezTo>
                <a:lnTo>
                  <a:pt x="439372" y="3184023"/>
                </a:lnTo>
                <a:cubicBezTo>
                  <a:pt x="381673" y="3298478"/>
                  <a:pt x="242115" y="3344487"/>
                  <a:pt x="127660" y="3286788"/>
                </a:cubicBezTo>
                <a:cubicBezTo>
                  <a:pt x="13205" y="3229088"/>
                  <a:pt x="-32804" y="3089530"/>
                  <a:pt x="24896" y="2975075"/>
                </a:cubicBezTo>
                <a:lnTo>
                  <a:pt x="1460347" y="127659"/>
                </a:lnTo>
                <a:cubicBezTo>
                  <a:pt x="1503622" y="41819"/>
                  <a:pt x="1592942" y="-5522"/>
                  <a:pt x="1683183" y="515"/>
                </a:cubicBez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4" t="14663" r="29047" b="23978"/>
          <a:stretch>
            <a:fillRect/>
          </a:stretch>
        </p:blipFill>
        <p:spPr>
          <a:xfrm>
            <a:off x="8107372" y="1588026"/>
            <a:ext cx="1768202" cy="3050804"/>
          </a:xfrm>
          <a:custGeom>
            <a:avLst/>
            <a:gdLst>
              <a:gd name="connsiteX0" fmla="*/ 1551667 w 1768202"/>
              <a:gd name="connsiteY0" fmla="*/ 515 h 3050804"/>
              <a:gd name="connsiteX1" fmla="*/ 1640544 w 1768202"/>
              <a:gd name="connsiteY1" fmla="*/ 24895 h 3050804"/>
              <a:gd name="connsiteX2" fmla="*/ 1743308 w 1768202"/>
              <a:gd name="connsiteY2" fmla="*/ 336607 h 3050804"/>
              <a:gd name="connsiteX3" fmla="*/ 439372 w 1768202"/>
              <a:gd name="connsiteY3" fmla="*/ 2923145 h 3050804"/>
              <a:gd name="connsiteX4" fmla="*/ 127660 w 1768202"/>
              <a:gd name="connsiteY4" fmla="*/ 3025909 h 3050804"/>
              <a:gd name="connsiteX5" fmla="*/ 24895 w 1768202"/>
              <a:gd name="connsiteY5" fmla="*/ 2714197 h 3050804"/>
              <a:gd name="connsiteX6" fmla="*/ 1328831 w 1768202"/>
              <a:gd name="connsiteY6" fmla="*/ 127660 h 3050804"/>
              <a:gd name="connsiteX7" fmla="*/ 1551667 w 1768202"/>
              <a:gd name="connsiteY7" fmla="*/ 515 h 305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8202" h="3050804">
                <a:moveTo>
                  <a:pt x="1551667" y="515"/>
                </a:moveTo>
                <a:cubicBezTo>
                  <a:pt x="1581748" y="2527"/>
                  <a:pt x="1611930" y="10470"/>
                  <a:pt x="1640544" y="24895"/>
                </a:cubicBezTo>
                <a:cubicBezTo>
                  <a:pt x="1754998" y="82594"/>
                  <a:pt x="1801007" y="222153"/>
                  <a:pt x="1743308" y="336607"/>
                </a:cubicBezTo>
                <a:lnTo>
                  <a:pt x="439372" y="2923145"/>
                </a:lnTo>
                <a:cubicBezTo>
                  <a:pt x="381672" y="3037599"/>
                  <a:pt x="242114" y="3083609"/>
                  <a:pt x="127660" y="3025909"/>
                </a:cubicBezTo>
                <a:cubicBezTo>
                  <a:pt x="13205" y="2968210"/>
                  <a:pt x="-32804" y="2828652"/>
                  <a:pt x="24895" y="2714197"/>
                </a:cubicBezTo>
                <a:lnTo>
                  <a:pt x="1328831" y="127660"/>
                </a:lnTo>
                <a:cubicBezTo>
                  <a:pt x="1372106" y="41819"/>
                  <a:pt x="1461426" y="-5522"/>
                  <a:pt x="1551667" y="515"/>
                </a:cubicBez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7" t="-507" r="9030" b="100000"/>
          <a:stretch>
            <a:fillRect/>
          </a:stretch>
        </p:blipFill>
        <p:spPr>
          <a:xfrm>
            <a:off x="11160194" y="833775"/>
            <a:ext cx="208288" cy="25197"/>
          </a:xfrm>
          <a:custGeom>
            <a:avLst/>
            <a:gdLst>
              <a:gd name="connsiteX0" fmla="*/ 118936 w 208288"/>
              <a:gd name="connsiteY0" fmla="*/ 514 h 25197"/>
              <a:gd name="connsiteX1" fmla="*/ 207813 w 208288"/>
              <a:gd name="connsiteY1" fmla="*/ 24894 h 25197"/>
              <a:gd name="connsiteX2" fmla="*/ 208288 w 208288"/>
              <a:gd name="connsiteY2" fmla="*/ 25197 h 25197"/>
              <a:gd name="connsiteX3" fmla="*/ 0 w 208288"/>
              <a:gd name="connsiteY3" fmla="*/ 25197 h 25197"/>
              <a:gd name="connsiteX4" fmla="*/ 30674 w 208288"/>
              <a:gd name="connsiteY4" fmla="*/ 11719 h 25197"/>
              <a:gd name="connsiteX5" fmla="*/ 118936 w 208288"/>
              <a:gd name="connsiteY5" fmla="*/ 514 h 2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8" h="25197">
                <a:moveTo>
                  <a:pt x="118936" y="514"/>
                </a:moveTo>
                <a:cubicBezTo>
                  <a:pt x="149017" y="2526"/>
                  <a:pt x="179199" y="10469"/>
                  <a:pt x="207813" y="24894"/>
                </a:cubicBezTo>
                <a:lnTo>
                  <a:pt x="208288" y="25197"/>
                </a:lnTo>
                <a:lnTo>
                  <a:pt x="0" y="25197"/>
                </a:lnTo>
                <a:lnTo>
                  <a:pt x="30674" y="11719"/>
                </a:lnTo>
                <a:cubicBezTo>
                  <a:pt x="58878" y="2420"/>
                  <a:pt x="88856" y="-1498"/>
                  <a:pt x="118936" y="514"/>
                </a:cubicBez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989940" y="2527111"/>
            <a:ext cx="486567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/>
              <a:t>Vuex</a:t>
            </a:r>
            <a:r>
              <a:rPr lang="en-US" altLang="zh-CN" sz="2000" dirty="0"/>
              <a:t> </a:t>
            </a:r>
            <a:r>
              <a:rPr lang="zh-CN" altLang="en-US" sz="2000" dirty="0"/>
              <a:t>是一个专为 </a:t>
            </a:r>
            <a:r>
              <a:rPr lang="en-US" altLang="zh-CN" sz="2000" dirty="0"/>
              <a:t>Vue.js </a:t>
            </a:r>
            <a:r>
              <a:rPr lang="zh-CN" altLang="en-US" sz="2000" dirty="0"/>
              <a:t>应用程序开发的状态管理</a:t>
            </a:r>
            <a:r>
              <a:rPr lang="zh-CN" altLang="en-US" sz="2000" dirty="0" smtClean="0"/>
              <a:t>模式</a:t>
            </a:r>
            <a:endParaRPr lang="en-US" altLang="zh-CN" sz="2000" dirty="0" smtClean="0"/>
          </a:p>
          <a:p>
            <a:r>
              <a:rPr lang="zh-CN" altLang="en-US" sz="2000" dirty="0"/>
              <a:t>它采用集中式存储管理应用的所有组件的状态，并以相应的规则保证状态以一种可预测的方式发生变化。</a:t>
            </a:r>
            <a:endParaRPr lang="en-US" altLang="zh-CN" sz="2000" dirty="0" smtClean="0"/>
          </a:p>
          <a:p>
            <a:pPr algn="ctr"/>
            <a:endParaRPr lang="en-US" altLang="zh-CN" sz="2000" dirty="0">
              <a:solidFill>
                <a:srgbClr val="36333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304319" y="1470578"/>
            <a:ext cx="2664295" cy="720079"/>
            <a:chOff x="1953718" y="3356991"/>
            <a:chExt cx="2664295" cy="461665"/>
          </a:xfrm>
        </p:grpSpPr>
        <p:sp>
          <p:nvSpPr>
            <p:cNvPr id="32" name="矩形: 圆角 31"/>
            <p:cNvSpPr/>
            <p:nvPr/>
          </p:nvSpPr>
          <p:spPr>
            <a:xfrm>
              <a:off x="1953718" y="3356992"/>
              <a:ext cx="2664295" cy="367847"/>
            </a:xfrm>
            <a:prstGeom prst="roundRect">
              <a:avLst>
                <a:gd name="adj" fmla="val 50000"/>
              </a:avLst>
            </a:prstGeom>
            <a:solidFill>
              <a:srgbClr val="1B22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2156983" y="3356991"/>
              <a:ext cx="21312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Vuex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状态管理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51367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316" r="43689" b="29522"/>
          <a:stretch>
            <a:fillRect/>
          </a:stretch>
        </p:blipFill>
        <p:spPr>
          <a:xfrm>
            <a:off x="798263" y="1183978"/>
            <a:ext cx="3929586" cy="3469157"/>
          </a:xfrm>
          <a:custGeom>
            <a:avLst/>
            <a:gdLst>
              <a:gd name="connsiteX0" fmla="*/ 0 w 3929586"/>
              <a:gd name="connsiteY0" fmla="*/ 0 h 3469157"/>
              <a:gd name="connsiteX1" fmla="*/ 3929586 w 3929586"/>
              <a:gd name="connsiteY1" fmla="*/ 0 h 3469157"/>
              <a:gd name="connsiteX2" fmla="*/ 3929586 w 3929586"/>
              <a:gd name="connsiteY2" fmla="*/ 3469157 h 3469157"/>
              <a:gd name="connsiteX3" fmla="*/ 0 w 3929586"/>
              <a:gd name="connsiteY3" fmla="*/ 3469157 h 3469157"/>
              <a:gd name="connsiteX4" fmla="*/ 0 w 3929586"/>
              <a:gd name="connsiteY4" fmla="*/ 0 h 346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586" h="3469157">
                <a:moveTo>
                  <a:pt x="0" y="0"/>
                </a:moveTo>
                <a:lnTo>
                  <a:pt x="3929586" y="0"/>
                </a:lnTo>
                <a:lnTo>
                  <a:pt x="3929586" y="3469157"/>
                </a:lnTo>
                <a:lnTo>
                  <a:pt x="0" y="346915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2" t="344" r="21359" b="57192"/>
          <a:stretch>
            <a:fillRect/>
          </a:stretch>
        </p:blipFill>
        <p:spPr>
          <a:xfrm>
            <a:off x="4871865" y="1185353"/>
            <a:ext cx="1512169" cy="2099631"/>
          </a:xfrm>
          <a:custGeom>
            <a:avLst/>
            <a:gdLst>
              <a:gd name="connsiteX0" fmla="*/ 0 w 1512169"/>
              <a:gd name="connsiteY0" fmla="*/ 0 h 2099631"/>
              <a:gd name="connsiteX1" fmla="*/ 1512169 w 1512169"/>
              <a:gd name="connsiteY1" fmla="*/ 0 h 2099631"/>
              <a:gd name="connsiteX2" fmla="*/ 1512169 w 1512169"/>
              <a:gd name="connsiteY2" fmla="*/ 2099631 h 2099631"/>
              <a:gd name="connsiteX3" fmla="*/ 0 w 1512169"/>
              <a:gd name="connsiteY3" fmla="*/ 2099631 h 2099631"/>
              <a:gd name="connsiteX4" fmla="*/ 0 w 1512169"/>
              <a:gd name="connsiteY4" fmla="*/ 0 h 209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169" h="2099631">
                <a:moveTo>
                  <a:pt x="0" y="0"/>
                </a:moveTo>
                <a:lnTo>
                  <a:pt x="1512169" y="0"/>
                </a:lnTo>
                <a:lnTo>
                  <a:pt x="1512169" y="2099631"/>
                </a:lnTo>
                <a:lnTo>
                  <a:pt x="0" y="209963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2" t="45720" r="21359" b="808"/>
          <a:stretch>
            <a:fillRect/>
          </a:stretch>
        </p:blipFill>
        <p:spPr>
          <a:xfrm>
            <a:off x="4871865" y="3428999"/>
            <a:ext cx="1512169" cy="2643931"/>
          </a:xfrm>
          <a:custGeom>
            <a:avLst/>
            <a:gdLst>
              <a:gd name="connsiteX0" fmla="*/ 0 w 1512169"/>
              <a:gd name="connsiteY0" fmla="*/ 0 h 2643931"/>
              <a:gd name="connsiteX1" fmla="*/ 1512169 w 1512169"/>
              <a:gd name="connsiteY1" fmla="*/ 0 h 2643931"/>
              <a:gd name="connsiteX2" fmla="*/ 1512169 w 1512169"/>
              <a:gd name="connsiteY2" fmla="*/ 2643931 h 2643931"/>
              <a:gd name="connsiteX3" fmla="*/ 0 w 1512169"/>
              <a:gd name="connsiteY3" fmla="*/ 2643931 h 2643931"/>
              <a:gd name="connsiteX4" fmla="*/ 0 w 1512169"/>
              <a:gd name="connsiteY4" fmla="*/ 0 h 264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169" h="2643931">
                <a:moveTo>
                  <a:pt x="0" y="0"/>
                </a:moveTo>
                <a:lnTo>
                  <a:pt x="1512169" y="0"/>
                </a:lnTo>
                <a:lnTo>
                  <a:pt x="1512169" y="2643931"/>
                </a:lnTo>
                <a:lnTo>
                  <a:pt x="0" y="264393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73706" r="43689" b="808"/>
          <a:stretch>
            <a:fillRect/>
          </a:stretch>
        </p:blipFill>
        <p:spPr>
          <a:xfrm>
            <a:off x="798263" y="4812791"/>
            <a:ext cx="3929586" cy="1260140"/>
          </a:xfrm>
          <a:custGeom>
            <a:avLst/>
            <a:gdLst>
              <a:gd name="connsiteX0" fmla="*/ 0 w 3929586"/>
              <a:gd name="connsiteY0" fmla="*/ 0 h 1260140"/>
              <a:gd name="connsiteX1" fmla="*/ 3929586 w 3929586"/>
              <a:gd name="connsiteY1" fmla="*/ 0 h 1260140"/>
              <a:gd name="connsiteX2" fmla="*/ 3929586 w 3929586"/>
              <a:gd name="connsiteY2" fmla="*/ 1260140 h 1260140"/>
              <a:gd name="connsiteX3" fmla="*/ 0 w 3929586"/>
              <a:gd name="connsiteY3" fmla="*/ 1260140 h 1260140"/>
              <a:gd name="connsiteX4" fmla="*/ 0 w 3929586"/>
              <a:gd name="connsiteY4" fmla="*/ 0 h 126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586" h="1260140">
                <a:moveTo>
                  <a:pt x="0" y="0"/>
                </a:moveTo>
                <a:lnTo>
                  <a:pt x="3929586" y="0"/>
                </a:lnTo>
                <a:lnTo>
                  <a:pt x="3929586" y="1260140"/>
                </a:lnTo>
                <a:lnTo>
                  <a:pt x="0" y="126014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919536" y="408170"/>
            <a:ext cx="31486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28050" y="4750964"/>
            <a:ext cx="52675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Vuex</a:t>
            </a:r>
            <a:r>
              <a:rPr lang="zh-CN" altLang="en-US" dirty="0"/>
              <a:t>和简单的全局对象是不同的，当</a:t>
            </a:r>
            <a:r>
              <a:rPr lang="en-US" altLang="zh-CN" dirty="0" err="1"/>
              <a:t>Vuex</a:t>
            </a:r>
            <a:r>
              <a:rPr lang="zh-CN" altLang="en-US" dirty="0"/>
              <a:t>从</a:t>
            </a:r>
            <a:r>
              <a:rPr lang="en-US" altLang="zh-CN" dirty="0"/>
              <a:t>store</a:t>
            </a:r>
            <a:r>
              <a:rPr lang="zh-CN" altLang="en-US" dirty="0"/>
              <a:t>中读取状态值的时候，若状态发生了变化，那么相应的组件也会高效的更新。并且，改变</a:t>
            </a:r>
            <a:r>
              <a:rPr lang="en-US" altLang="zh-CN" dirty="0"/>
              <a:t>store</a:t>
            </a:r>
            <a:r>
              <a:rPr lang="zh-CN" altLang="en-US" dirty="0"/>
              <a:t>中状态的唯一途径就是提交</a:t>
            </a:r>
            <a:r>
              <a:rPr lang="en-US" altLang="zh-CN" dirty="0"/>
              <a:t>commit mutations</a:t>
            </a:r>
            <a:r>
              <a:rPr lang="zh-CN" altLang="en-US" dirty="0"/>
              <a:t>。这样便于我们跟踪每一次状态的变化。只要发生了状态的变化，一定伴随着</a:t>
            </a:r>
            <a:r>
              <a:rPr lang="en-US" altLang="zh-CN" dirty="0"/>
              <a:t>mutation</a:t>
            </a:r>
            <a:r>
              <a:rPr lang="zh-CN" altLang="en-US" dirty="0"/>
              <a:t>的提交。 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28050" y="992945"/>
            <a:ext cx="48890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Vuex</a:t>
            </a:r>
            <a:r>
              <a:rPr lang="en-US" altLang="zh-CN" dirty="0"/>
              <a:t> </a:t>
            </a:r>
            <a:r>
              <a:rPr lang="zh-CN" altLang="en-US" dirty="0"/>
              <a:t>的四个核心概念分别是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/>
              <a:t>The state tree</a:t>
            </a:r>
            <a:r>
              <a:rPr lang="zh-CN" altLang="en-US" dirty="0"/>
              <a:t>：</a:t>
            </a:r>
            <a:r>
              <a:rPr lang="en-US" altLang="zh-CN" dirty="0" err="1"/>
              <a:t>Vuex</a:t>
            </a:r>
            <a:r>
              <a:rPr lang="en-US" altLang="zh-CN" dirty="0"/>
              <a:t> </a:t>
            </a:r>
            <a:r>
              <a:rPr lang="zh-CN" altLang="en-US" dirty="0"/>
              <a:t>使用单一状态树，用一个对象就包含了全部的应用层级状态。至此它便作为一个</a:t>
            </a:r>
            <a:r>
              <a:rPr lang="en-US" altLang="zh-CN" dirty="0"/>
              <a:t>『</a:t>
            </a:r>
            <a:r>
              <a:rPr lang="zh-CN" altLang="en-US" dirty="0"/>
              <a:t>唯一数据源</a:t>
            </a:r>
            <a:r>
              <a:rPr lang="en-US" altLang="zh-CN" dirty="0"/>
              <a:t>(SSOT)』</a:t>
            </a:r>
            <a:r>
              <a:rPr lang="zh-CN" altLang="en-US" dirty="0"/>
              <a:t>而存在。这也意味着，每个应用将仅仅包含一个 </a:t>
            </a:r>
            <a:r>
              <a:rPr lang="en-US" altLang="zh-CN" dirty="0"/>
              <a:t>store </a:t>
            </a:r>
            <a:r>
              <a:rPr lang="zh-CN" altLang="en-US" dirty="0"/>
              <a:t>实例。单状态树让我们能够直接地定位任一特定的状态片段，在调试的过程中也能轻易地取得整个当前应用状态的快照。 </a:t>
            </a:r>
            <a:endParaRPr lang="en-US" altLang="zh-CN" dirty="0" smtClean="0"/>
          </a:p>
          <a:p>
            <a:r>
              <a:rPr lang="en-US" altLang="zh-CN" dirty="0"/>
              <a:t>Getters</a:t>
            </a:r>
            <a:r>
              <a:rPr lang="zh-CN" altLang="en-US" dirty="0"/>
              <a:t>：用来从 </a:t>
            </a:r>
            <a:r>
              <a:rPr lang="en-US" altLang="zh-CN" dirty="0"/>
              <a:t>store </a:t>
            </a:r>
            <a:r>
              <a:rPr lang="zh-CN" altLang="en-US" dirty="0"/>
              <a:t>获取 </a:t>
            </a:r>
            <a:r>
              <a:rPr lang="en-US" altLang="zh-CN" dirty="0" err="1"/>
              <a:t>Vue</a:t>
            </a:r>
            <a:r>
              <a:rPr lang="en-US" altLang="zh-CN" dirty="0"/>
              <a:t> </a:t>
            </a:r>
            <a:r>
              <a:rPr lang="zh-CN" altLang="en-US" dirty="0"/>
              <a:t>组件数据。 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err="1"/>
              <a:t>Mutators</a:t>
            </a:r>
            <a:r>
              <a:rPr lang="zh-CN" altLang="en-US" dirty="0"/>
              <a:t>：事件处理器用来驱动状态的变化。 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Actions</a:t>
            </a:r>
            <a:r>
              <a:rPr lang="zh-CN" altLang="en-US" dirty="0"/>
              <a:t>：可以给组件使用的函数，以此用来驱动事件处理器 </a:t>
            </a:r>
            <a:r>
              <a:rPr lang="en-US" altLang="zh-CN" dirty="0"/>
              <a:t>mutations </a:t>
            </a:r>
            <a:endParaRPr lang="zh-CN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72387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537296" y="3849967"/>
            <a:ext cx="62578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/>
              <a:t>Vue</a:t>
            </a:r>
            <a:r>
              <a:rPr lang="zh-CN" altLang="en-US" sz="2800" b="1" dirty="0"/>
              <a:t>开发</a:t>
            </a:r>
            <a:r>
              <a:rPr lang="en-US" altLang="zh-CN" sz="2800" b="1" dirty="0" err="1"/>
              <a:t>WebApp</a:t>
            </a:r>
            <a:r>
              <a:rPr lang="zh-CN" altLang="en-US" sz="2800" b="1" dirty="0"/>
              <a:t>快速转为原生手机</a:t>
            </a:r>
            <a:r>
              <a:rPr lang="en-US" altLang="zh-CN" sz="2800" b="1" dirty="0"/>
              <a:t>App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9" t="34662" r="27832" b="25868"/>
          <a:stretch>
            <a:fillRect/>
          </a:stretch>
        </p:blipFill>
        <p:spPr>
          <a:xfrm>
            <a:off x="6666230" y="2625836"/>
            <a:ext cx="1040344" cy="896849"/>
          </a:xfrm>
          <a:custGeom>
            <a:avLst/>
            <a:gdLst>
              <a:gd name="connsiteX0" fmla="*/ 1004781 w 2009562"/>
              <a:gd name="connsiteY0" fmla="*/ 0 h 1732382"/>
              <a:gd name="connsiteX1" fmla="*/ 2009562 w 2009562"/>
              <a:gd name="connsiteY1" fmla="*/ 1732382 h 1732382"/>
              <a:gd name="connsiteX2" fmla="*/ 0 w 2009562"/>
              <a:gd name="connsiteY2" fmla="*/ 1732382 h 17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9562" h="1732382">
                <a:moveTo>
                  <a:pt x="1004781" y="0"/>
                </a:moveTo>
                <a:lnTo>
                  <a:pt x="2009562" y="1732382"/>
                </a:lnTo>
                <a:lnTo>
                  <a:pt x="0" y="1732382"/>
                </a:lnTo>
                <a:close/>
              </a:path>
            </a:pathLst>
          </a:custGeom>
        </p:spPr>
      </p:pic>
      <p:sp>
        <p:nvSpPr>
          <p:cNvPr id="10" name="矩形 9"/>
          <p:cNvSpPr/>
          <p:nvPr/>
        </p:nvSpPr>
        <p:spPr>
          <a:xfrm>
            <a:off x="4888939" y="4527303"/>
            <a:ext cx="40413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试水</a:t>
            </a:r>
            <a:r>
              <a:rPr lang="en-US" altLang="zh-CN" sz="2400" b="1" dirty="0" err="1"/>
              <a:t>HBuilder</a:t>
            </a:r>
            <a:r>
              <a:rPr lang="zh-CN" altLang="en-US" sz="2400" b="1" dirty="0"/>
              <a:t>打包</a:t>
            </a:r>
          </a:p>
        </p:txBody>
      </p:sp>
    </p:spTree>
    <p:extLst>
      <p:ext uri="{BB962C8B-B14F-4D97-AF65-F5344CB8AC3E}">
        <p14:creationId xmlns:p14="http://schemas.microsoft.com/office/powerpoint/2010/main" val="39699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8" name="直接连接符 7"/>
          <p:cNvCxnSpPr>
            <a:cxnSpLocks/>
          </p:cNvCxnSpPr>
          <p:nvPr/>
        </p:nvCxnSpPr>
        <p:spPr>
          <a:xfrm>
            <a:off x="6672064" y="1412776"/>
            <a:ext cx="4176464" cy="43204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 flipV="1">
            <a:off x="6690387" y="1412776"/>
            <a:ext cx="4014125" cy="43204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012632" y="1183979"/>
            <a:ext cx="24529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 smtClean="0"/>
              <a:t>Hbuilder</a:t>
            </a:r>
            <a:r>
              <a:rPr lang="zh-CN" altLang="en-US" sz="3200" dirty="0" smtClean="0"/>
              <a:t>介绍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87590" y="2175330"/>
            <a:ext cx="48890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能直接将</a:t>
            </a:r>
            <a:r>
              <a:rPr lang="en-US" altLang="zh-CN" sz="2000" dirty="0" err="1"/>
              <a:t>WebApp</a:t>
            </a:r>
            <a:r>
              <a:rPr lang="zh-CN" altLang="en-US" sz="2000" dirty="0"/>
              <a:t>（</a:t>
            </a:r>
            <a:r>
              <a:rPr lang="en-US" altLang="zh-CN" sz="2000" dirty="0" err="1"/>
              <a:t>HTML+CSS+javascript</a:t>
            </a:r>
            <a:r>
              <a:rPr lang="zh-CN" altLang="en-US" sz="2000" dirty="0"/>
              <a:t>），打包成原生安卓</a:t>
            </a:r>
            <a:r>
              <a:rPr lang="en-US" altLang="zh-CN" sz="2000" dirty="0"/>
              <a:t>App</a:t>
            </a:r>
            <a:endParaRPr lang="zh-CN" alt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KSO_Shape"/>
          <p:cNvSpPr>
            <a:spLocks/>
          </p:cNvSpPr>
          <p:nvPr/>
        </p:nvSpPr>
        <p:spPr bwMode="auto">
          <a:xfrm>
            <a:off x="8376067" y="1404662"/>
            <a:ext cx="642761" cy="547418"/>
          </a:xfrm>
          <a:custGeom>
            <a:avLst/>
            <a:gdLst/>
            <a:ahLst/>
            <a:cxnLst/>
            <a:rect l="0" t="0" r="r" b="b"/>
            <a:pathLst>
              <a:path w="4999037" h="4260141">
                <a:moveTo>
                  <a:pt x="1900345" y="3557911"/>
                </a:moveTo>
                <a:lnTo>
                  <a:pt x="3097730" y="3557911"/>
                </a:lnTo>
                <a:lnTo>
                  <a:pt x="3102535" y="3590573"/>
                </a:lnTo>
                <a:lnTo>
                  <a:pt x="3107340" y="3623235"/>
                </a:lnTo>
                <a:lnTo>
                  <a:pt x="3113106" y="3656858"/>
                </a:lnTo>
                <a:lnTo>
                  <a:pt x="3119833" y="3691441"/>
                </a:lnTo>
                <a:lnTo>
                  <a:pt x="3126560" y="3717378"/>
                </a:lnTo>
                <a:lnTo>
                  <a:pt x="3134248" y="3744276"/>
                </a:lnTo>
                <a:lnTo>
                  <a:pt x="3140975" y="3769253"/>
                </a:lnTo>
                <a:lnTo>
                  <a:pt x="3148663" y="3795190"/>
                </a:lnTo>
                <a:lnTo>
                  <a:pt x="3158272" y="3821127"/>
                </a:lnTo>
                <a:lnTo>
                  <a:pt x="3166921" y="3846104"/>
                </a:lnTo>
                <a:lnTo>
                  <a:pt x="3177492" y="3871081"/>
                </a:lnTo>
                <a:lnTo>
                  <a:pt x="3189024" y="3895097"/>
                </a:lnTo>
                <a:lnTo>
                  <a:pt x="3200556" y="3919113"/>
                </a:lnTo>
                <a:lnTo>
                  <a:pt x="3213048" y="3941208"/>
                </a:lnTo>
                <a:lnTo>
                  <a:pt x="3226502" y="3964263"/>
                </a:lnTo>
                <a:lnTo>
                  <a:pt x="3240917" y="3984437"/>
                </a:lnTo>
                <a:lnTo>
                  <a:pt x="3256293" y="4004610"/>
                </a:lnTo>
                <a:lnTo>
                  <a:pt x="3271668" y="4024784"/>
                </a:lnTo>
                <a:lnTo>
                  <a:pt x="3288966" y="4042075"/>
                </a:lnTo>
                <a:lnTo>
                  <a:pt x="3306264" y="4058406"/>
                </a:lnTo>
                <a:lnTo>
                  <a:pt x="3318757" y="4069934"/>
                </a:lnTo>
                <a:lnTo>
                  <a:pt x="3331249" y="4079540"/>
                </a:lnTo>
                <a:lnTo>
                  <a:pt x="3344703" y="4089147"/>
                </a:lnTo>
                <a:lnTo>
                  <a:pt x="3358157" y="4097793"/>
                </a:lnTo>
                <a:lnTo>
                  <a:pt x="3372572" y="4106438"/>
                </a:lnTo>
                <a:lnTo>
                  <a:pt x="3386026" y="4114123"/>
                </a:lnTo>
                <a:lnTo>
                  <a:pt x="3402362" y="4121809"/>
                </a:lnTo>
                <a:lnTo>
                  <a:pt x="3417738" y="4127573"/>
                </a:lnTo>
                <a:lnTo>
                  <a:pt x="3433114" y="4133336"/>
                </a:lnTo>
                <a:lnTo>
                  <a:pt x="3450411" y="4138140"/>
                </a:lnTo>
                <a:lnTo>
                  <a:pt x="3467709" y="4142943"/>
                </a:lnTo>
                <a:lnTo>
                  <a:pt x="3485007" y="4145825"/>
                </a:lnTo>
                <a:lnTo>
                  <a:pt x="3504227" y="4148707"/>
                </a:lnTo>
                <a:lnTo>
                  <a:pt x="3523446" y="4151589"/>
                </a:lnTo>
                <a:lnTo>
                  <a:pt x="3543627" y="4152549"/>
                </a:lnTo>
                <a:lnTo>
                  <a:pt x="3564769" y="4152549"/>
                </a:lnTo>
                <a:lnTo>
                  <a:pt x="3564769" y="4260141"/>
                </a:lnTo>
                <a:lnTo>
                  <a:pt x="1434268" y="4260141"/>
                </a:lnTo>
                <a:lnTo>
                  <a:pt x="1434268" y="4152549"/>
                </a:lnTo>
                <a:lnTo>
                  <a:pt x="1455409" y="4152549"/>
                </a:lnTo>
                <a:lnTo>
                  <a:pt x="1474629" y="4151589"/>
                </a:lnTo>
                <a:lnTo>
                  <a:pt x="1493849" y="4148707"/>
                </a:lnTo>
                <a:lnTo>
                  <a:pt x="1513068" y="4145825"/>
                </a:lnTo>
                <a:lnTo>
                  <a:pt x="1530366" y="4142943"/>
                </a:lnTo>
                <a:lnTo>
                  <a:pt x="1547664" y="4138140"/>
                </a:lnTo>
                <a:lnTo>
                  <a:pt x="1564962" y="4133336"/>
                </a:lnTo>
                <a:lnTo>
                  <a:pt x="1581298" y="4127573"/>
                </a:lnTo>
                <a:lnTo>
                  <a:pt x="1596674" y="4121809"/>
                </a:lnTo>
                <a:lnTo>
                  <a:pt x="1612050" y="4114123"/>
                </a:lnTo>
                <a:lnTo>
                  <a:pt x="1626465" y="4106438"/>
                </a:lnTo>
                <a:lnTo>
                  <a:pt x="1639918" y="4097793"/>
                </a:lnTo>
                <a:lnTo>
                  <a:pt x="1653372" y="4089147"/>
                </a:lnTo>
                <a:lnTo>
                  <a:pt x="1666826" y="4079540"/>
                </a:lnTo>
                <a:lnTo>
                  <a:pt x="1679319" y="4069934"/>
                </a:lnTo>
                <a:lnTo>
                  <a:pt x="1691811" y="4058406"/>
                </a:lnTo>
                <a:lnTo>
                  <a:pt x="1703343" y="4047839"/>
                </a:lnTo>
                <a:lnTo>
                  <a:pt x="1715836" y="4036311"/>
                </a:lnTo>
                <a:lnTo>
                  <a:pt x="1726407" y="4024784"/>
                </a:lnTo>
                <a:lnTo>
                  <a:pt x="1736978" y="4012295"/>
                </a:lnTo>
                <a:lnTo>
                  <a:pt x="1757158" y="3985397"/>
                </a:lnTo>
                <a:lnTo>
                  <a:pt x="1776378" y="3956578"/>
                </a:lnTo>
                <a:lnTo>
                  <a:pt x="1793676" y="3926798"/>
                </a:lnTo>
                <a:lnTo>
                  <a:pt x="1809052" y="3895097"/>
                </a:lnTo>
                <a:lnTo>
                  <a:pt x="1824427" y="3863396"/>
                </a:lnTo>
                <a:lnTo>
                  <a:pt x="1837881" y="3829773"/>
                </a:lnTo>
                <a:lnTo>
                  <a:pt x="1849413" y="3795190"/>
                </a:lnTo>
                <a:lnTo>
                  <a:pt x="1859984" y="3761568"/>
                </a:lnTo>
                <a:lnTo>
                  <a:pt x="1868632" y="3726984"/>
                </a:lnTo>
                <a:lnTo>
                  <a:pt x="1878242" y="3692401"/>
                </a:lnTo>
                <a:lnTo>
                  <a:pt x="1884969" y="3657818"/>
                </a:lnTo>
                <a:lnTo>
                  <a:pt x="1890735" y="3623235"/>
                </a:lnTo>
                <a:lnTo>
                  <a:pt x="1896501" y="3590573"/>
                </a:lnTo>
                <a:lnTo>
                  <a:pt x="1900345" y="3557911"/>
                </a:lnTo>
                <a:close/>
                <a:moveTo>
                  <a:pt x="344993" y="345832"/>
                </a:moveTo>
                <a:lnTo>
                  <a:pt x="344993" y="3036592"/>
                </a:lnTo>
                <a:lnTo>
                  <a:pt x="4655005" y="3036592"/>
                </a:lnTo>
                <a:lnTo>
                  <a:pt x="4655005" y="345832"/>
                </a:lnTo>
                <a:lnTo>
                  <a:pt x="344993" y="345832"/>
                </a:lnTo>
                <a:close/>
                <a:moveTo>
                  <a:pt x="142226" y="0"/>
                </a:moveTo>
                <a:lnTo>
                  <a:pt x="4857773" y="0"/>
                </a:lnTo>
                <a:lnTo>
                  <a:pt x="4872187" y="961"/>
                </a:lnTo>
                <a:lnTo>
                  <a:pt x="4885641" y="2882"/>
                </a:lnTo>
                <a:lnTo>
                  <a:pt x="4899095" y="6725"/>
                </a:lnTo>
                <a:lnTo>
                  <a:pt x="4913510" y="10567"/>
                </a:lnTo>
                <a:lnTo>
                  <a:pt x="4925042" y="17292"/>
                </a:lnTo>
                <a:lnTo>
                  <a:pt x="4936573" y="24016"/>
                </a:lnTo>
                <a:lnTo>
                  <a:pt x="4947144" y="32662"/>
                </a:lnTo>
                <a:lnTo>
                  <a:pt x="4957715" y="42268"/>
                </a:lnTo>
                <a:lnTo>
                  <a:pt x="4967325" y="51875"/>
                </a:lnTo>
                <a:lnTo>
                  <a:pt x="4975974" y="62442"/>
                </a:lnTo>
                <a:lnTo>
                  <a:pt x="4982701" y="73970"/>
                </a:lnTo>
                <a:lnTo>
                  <a:pt x="4988466" y="87419"/>
                </a:lnTo>
                <a:lnTo>
                  <a:pt x="4993271" y="99907"/>
                </a:lnTo>
                <a:lnTo>
                  <a:pt x="4996154" y="113356"/>
                </a:lnTo>
                <a:lnTo>
                  <a:pt x="4999037" y="127766"/>
                </a:lnTo>
                <a:lnTo>
                  <a:pt x="4999037" y="142175"/>
                </a:lnTo>
                <a:lnTo>
                  <a:pt x="4999037" y="3238327"/>
                </a:lnTo>
                <a:lnTo>
                  <a:pt x="4999037" y="3253697"/>
                </a:lnTo>
                <a:lnTo>
                  <a:pt x="4996154" y="3268106"/>
                </a:lnTo>
                <a:lnTo>
                  <a:pt x="4993271" y="3281555"/>
                </a:lnTo>
                <a:lnTo>
                  <a:pt x="4988466" y="3295004"/>
                </a:lnTo>
                <a:lnTo>
                  <a:pt x="4982701" y="3307493"/>
                </a:lnTo>
                <a:lnTo>
                  <a:pt x="4975974" y="3319021"/>
                </a:lnTo>
                <a:lnTo>
                  <a:pt x="4967325" y="3329588"/>
                </a:lnTo>
                <a:lnTo>
                  <a:pt x="4957715" y="3339194"/>
                </a:lnTo>
                <a:lnTo>
                  <a:pt x="4947144" y="3349761"/>
                </a:lnTo>
                <a:lnTo>
                  <a:pt x="4936573" y="3357446"/>
                </a:lnTo>
                <a:lnTo>
                  <a:pt x="4925042" y="3364171"/>
                </a:lnTo>
                <a:lnTo>
                  <a:pt x="4913510" y="3369935"/>
                </a:lnTo>
                <a:lnTo>
                  <a:pt x="4899095" y="3374738"/>
                </a:lnTo>
                <a:lnTo>
                  <a:pt x="4885641" y="3378580"/>
                </a:lnTo>
                <a:lnTo>
                  <a:pt x="4872187" y="3380502"/>
                </a:lnTo>
                <a:lnTo>
                  <a:pt x="4857773" y="3381462"/>
                </a:lnTo>
                <a:lnTo>
                  <a:pt x="142226" y="3381462"/>
                </a:lnTo>
                <a:lnTo>
                  <a:pt x="127811" y="3380502"/>
                </a:lnTo>
                <a:lnTo>
                  <a:pt x="113396" y="3378580"/>
                </a:lnTo>
                <a:lnTo>
                  <a:pt x="99942" y="3374738"/>
                </a:lnTo>
                <a:lnTo>
                  <a:pt x="86489" y="3369935"/>
                </a:lnTo>
                <a:lnTo>
                  <a:pt x="73996" y="3364171"/>
                </a:lnTo>
                <a:lnTo>
                  <a:pt x="62464" y="3357446"/>
                </a:lnTo>
                <a:lnTo>
                  <a:pt x="51893" y="3349761"/>
                </a:lnTo>
                <a:lnTo>
                  <a:pt x="42283" y="3339194"/>
                </a:lnTo>
                <a:lnTo>
                  <a:pt x="31713" y="3329588"/>
                </a:lnTo>
                <a:lnTo>
                  <a:pt x="24025" y="3319021"/>
                </a:lnTo>
                <a:lnTo>
                  <a:pt x="17298" y="3307493"/>
                </a:lnTo>
                <a:lnTo>
                  <a:pt x="11532" y="3295004"/>
                </a:lnTo>
                <a:lnTo>
                  <a:pt x="6727" y="3281555"/>
                </a:lnTo>
                <a:lnTo>
                  <a:pt x="2883" y="3268106"/>
                </a:lnTo>
                <a:lnTo>
                  <a:pt x="961" y="3253697"/>
                </a:lnTo>
                <a:lnTo>
                  <a:pt x="0" y="3238327"/>
                </a:lnTo>
                <a:lnTo>
                  <a:pt x="0" y="142175"/>
                </a:lnTo>
                <a:lnTo>
                  <a:pt x="961" y="127766"/>
                </a:lnTo>
                <a:lnTo>
                  <a:pt x="2883" y="113356"/>
                </a:lnTo>
                <a:lnTo>
                  <a:pt x="6727" y="99907"/>
                </a:lnTo>
                <a:lnTo>
                  <a:pt x="11532" y="87419"/>
                </a:lnTo>
                <a:lnTo>
                  <a:pt x="17298" y="73970"/>
                </a:lnTo>
                <a:lnTo>
                  <a:pt x="24025" y="62442"/>
                </a:lnTo>
                <a:lnTo>
                  <a:pt x="31713" y="51875"/>
                </a:lnTo>
                <a:lnTo>
                  <a:pt x="42283" y="42268"/>
                </a:lnTo>
                <a:lnTo>
                  <a:pt x="51893" y="32662"/>
                </a:lnTo>
                <a:lnTo>
                  <a:pt x="62464" y="24016"/>
                </a:lnTo>
                <a:lnTo>
                  <a:pt x="73996" y="17292"/>
                </a:lnTo>
                <a:lnTo>
                  <a:pt x="86489" y="10567"/>
                </a:lnTo>
                <a:lnTo>
                  <a:pt x="99942" y="6725"/>
                </a:lnTo>
                <a:lnTo>
                  <a:pt x="113396" y="2882"/>
                </a:lnTo>
                <a:lnTo>
                  <a:pt x="127811" y="961"/>
                </a:lnTo>
                <a:lnTo>
                  <a:pt x="142226" y="0"/>
                </a:lnTo>
                <a:close/>
              </a:path>
            </a:pathLst>
          </a:custGeom>
          <a:solidFill>
            <a:srgbClr val="1B2229"/>
          </a:solidFill>
          <a:ln>
            <a:noFill/>
          </a:ln>
          <a:extLst/>
        </p:spPr>
        <p:txBody>
          <a:bodyPr bIns="396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7" name="KSO_Shape"/>
          <p:cNvSpPr>
            <a:spLocks/>
          </p:cNvSpPr>
          <p:nvPr/>
        </p:nvSpPr>
        <p:spPr bwMode="auto">
          <a:xfrm>
            <a:off x="7082044" y="2831979"/>
            <a:ext cx="433625" cy="813045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rgbClr val="1B2229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8" name="KSO_Shape"/>
          <p:cNvSpPr>
            <a:spLocks noChangeArrowheads="1"/>
          </p:cNvSpPr>
          <p:nvPr/>
        </p:nvSpPr>
        <p:spPr bwMode="auto">
          <a:xfrm>
            <a:off x="9785185" y="2939360"/>
            <a:ext cx="559287" cy="551830"/>
          </a:xfrm>
          <a:custGeom>
            <a:avLst/>
            <a:gdLst/>
            <a:ahLst/>
            <a:cxnLst/>
            <a:rect l="0" t="0" r="r" b="b"/>
            <a:pathLst>
              <a:path w="1622425" h="1601788">
                <a:moveTo>
                  <a:pt x="1477962" y="927100"/>
                </a:moveTo>
                <a:lnTo>
                  <a:pt x="1622425" y="927100"/>
                </a:lnTo>
                <a:lnTo>
                  <a:pt x="1622425" y="1293813"/>
                </a:lnTo>
                <a:lnTo>
                  <a:pt x="1477962" y="1293813"/>
                </a:lnTo>
                <a:lnTo>
                  <a:pt x="1477962" y="927100"/>
                </a:lnTo>
                <a:close/>
                <a:moveTo>
                  <a:pt x="1477962" y="463550"/>
                </a:moveTo>
                <a:lnTo>
                  <a:pt x="1622425" y="463550"/>
                </a:lnTo>
                <a:lnTo>
                  <a:pt x="1622425" y="830263"/>
                </a:lnTo>
                <a:lnTo>
                  <a:pt x="1477962" y="830263"/>
                </a:lnTo>
                <a:lnTo>
                  <a:pt x="1477962" y="463550"/>
                </a:lnTo>
                <a:close/>
                <a:moveTo>
                  <a:pt x="871932" y="418865"/>
                </a:moveTo>
                <a:lnTo>
                  <a:pt x="866214" y="419183"/>
                </a:lnTo>
                <a:lnTo>
                  <a:pt x="859861" y="419183"/>
                </a:lnTo>
                <a:lnTo>
                  <a:pt x="848426" y="420453"/>
                </a:lnTo>
                <a:lnTo>
                  <a:pt x="837309" y="422359"/>
                </a:lnTo>
                <a:lnTo>
                  <a:pt x="826509" y="424582"/>
                </a:lnTo>
                <a:lnTo>
                  <a:pt x="815709" y="427440"/>
                </a:lnTo>
                <a:lnTo>
                  <a:pt x="805862" y="430298"/>
                </a:lnTo>
                <a:lnTo>
                  <a:pt x="796650" y="433473"/>
                </a:lnTo>
                <a:lnTo>
                  <a:pt x="787439" y="436649"/>
                </a:lnTo>
                <a:lnTo>
                  <a:pt x="771874" y="443000"/>
                </a:lnTo>
                <a:lnTo>
                  <a:pt x="766792" y="444906"/>
                </a:lnTo>
                <a:lnTo>
                  <a:pt x="762027" y="446811"/>
                </a:lnTo>
                <a:lnTo>
                  <a:pt x="757262" y="449034"/>
                </a:lnTo>
                <a:lnTo>
                  <a:pt x="752498" y="451257"/>
                </a:lnTo>
                <a:lnTo>
                  <a:pt x="748051" y="454115"/>
                </a:lnTo>
                <a:lnTo>
                  <a:pt x="743921" y="456655"/>
                </a:lnTo>
                <a:lnTo>
                  <a:pt x="739792" y="459831"/>
                </a:lnTo>
                <a:lnTo>
                  <a:pt x="735345" y="463324"/>
                </a:lnTo>
                <a:lnTo>
                  <a:pt x="731533" y="466817"/>
                </a:lnTo>
                <a:lnTo>
                  <a:pt x="728039" y="470628"/>
                </a:lnTo>
                <a:lnTo>
                  <a:pt x="724545" y="474757"/>
                </a:lnTo>
                <a:lnTo>
                  <a:pt x="721051" y="479202"/>
                </a:lnTo>
                <a:lnTo>
                  <a:pt x="718192" y="483966"/>
                </a:lnTo>
                <a:lnTo>
                  <a:pt x="715333" y="488729"/>
                </a:lnTo>
                <a:lnTo>
                  <a:pt x="712792" y="493810"/>
                </a:lnTo>
                <a:lnTo>
                  <a:pt x="710251" y="499526"/>
                </a:lnTo>
                <a:lnTo>
                  <a:pt x="708028" y="504925"/>
                </a:lnTo>
                <a:lnTo>
                  <a:pt x="706122" y="510959"/>
                </a:lnTo>
                <a:lnTo>
                  <a:pt x="704216" y="517310"/>
                </a:lnTo>
                <a:lnTo>
                  <a:pt x="702628" y="523979"/>
                </a:lnTo>
                <a:lnTo>
                  <a:pt x="701357" y="530648"/>
                </a:lnTo>
                <a:lnTo>
                  <a:pt x="700404" y="537952"/>
                </a:lnTo>
                <a:lnTo>
                  <a:pt x="699769" y="545256"/>
                </a:lnTo>
                <a:lnTo>
                  <a:pt x="699451" y="553512"/>
                </a:lnTo>
                <a:lnTo>
                  <a:pt x="699451" y="561451"/>
                </a:lnTo>
                <a:lnTo>
                  <a:pt x="699451" y="570025"/>
                </a:lnTo>
                <a:lnTo>
                  <a:pt x="700087" y="578600"/>
                </a:lnTo>
                <a:lnTo>
                  <a:pt x="700722" y="587809"/>
                </a:lnTo>
                <a:lnTo>
                  <a:pt x="701992" y="597018"/>
                </a:lnTo>
                <a:lnTo>
                  <a:pt x="703263" y="607180"/>
                </a:lnTo>
                <a:lnTo>
                  <a:pt x="705169" y="617025"/>
                </a:lnTo>
                <a:lnTo>
                  <a:pt x="707392" y="627504"/>
                </a:lnTo>
                <a:lnTo>
                  <a:pt x="708028" y="630998"/>
                </a:lnTo>
                <a:lnTo>
                  <a:pt x="708028" y="634173"/>
                </a:lnTo>
                <a:lnTo>
                  <a:pt x="707710" y="637666"/>
                </a:lnTo>
                <a:lnTo>
                  <a:pt x="707392" y="640524"/>
                </a:lnTo>
                <a:lnTo>
                  <a:pt x="706757" y="643065"/>
                </a:lnTo>
                <a:lnTo>
                  <a:pt x="705804" y="645605"/>
                </a:lnTo>
                <a:lnTo>
                  <a:pt x="703263" y="650051"/>
                </a:lnTo>
                <a:lnTo>
                  <a:pt x="701039" y="654815"/>
                </a:lnTo>
                <a:lnTo>
                  <a:pt x="699134" y="658626"/>
                </a:lnTo>
                <a:lnTo>
                  <a:pt x="698498" y="660531"/>
                </a:lnTo>
                <a:lnTo>
                  <a:pt x="697863" y="662436"/>
                </a:lnTo>
                <a:lnTo>
                  <a:pt x="697545" y="664342"/>
                </a:lnTo>
                <a:lnTo>
                  <a:pt x="697545" y="666247"/>
                </a:lnTo>
                <a:lnTo>
                  <a:pt x="699134" y="688794"/>
                </a:lnTo>
                <a:lnTo>
                  <a:pt x="700404" y="702132"/>
                </a:lnTo>
                <a:lnTo>
                  <a:pt x="701039" y="709436"/>
                </a:lnTo>
                <a:lnTo>
                  <a:pt x="702310" y="716104"/>
                </a:lnTo>
                <a:lnTo>
                  <a:pt x="703581" y="723408"/>
                </a:lnTo>
                <a:lnTo>
                  <a:pt x="705487" y="729760"/>
                </a:lnTo>
                <a:lnTo>
                  <a:pt x="707075" y="736111"/>
                </a:lnTo>
                <a:lnTo>
                  <a:pt x="709298" y="742145"/>
                </a:lnTo>
                <a:lnTo>
                  <a:pt x="711839" y="747226"/>
                </a:lnTo>
                <a:lnTo>
                  <a:pt x="714698" y="751989"/>
                </a:lnTo>
                <a:lnTo>
                  <a:pt x="716286" y="753894"/>
                </a:lnTo>
                <a:lnTo>
                  <a:pt x="718192" y="755800"/>
                </a:lnTo>
                <a:lnTo>
                  <a:pt x="719780" y="757705"/>
                </a:lnTo>
                <a:lnTo>
                  <a:pt x="722322" y="759293"/>
                </a:lnTo>
                <a:lnTo>
                  <a:pt x="725816" y="760563"/>
                </a:lnTo>
                <a:lnTo>
                  <a:pt x="731533" y="762151"/>
                </a:lnTo>
                <a:lnTo>
                  <a:pt x="736933" y="763104"/>
                </a:lnTo>
                <a:lnTo>
                  <a:pt x="738839" y="763421"/>
                </a:lnTo>
                <a:lnTo>
                  <a:pt x="739792" y="763104"/>
                </a:lnTo>
                <a:lnTo>
                  <a:pt x="745827" y="831062"/>
                </a:lnTo>
                <a:lnTo>
                  <a:pt x="747098" y="833603"/>
                </a:lnTo>
                <a:lnTo>
                  <a:pt x="748368" y="835826"/>
                </a:lnTo>
                <a:lnTo>
                  <a:pt x="749639" y="838049"/>
                </a:lnTo>
                <a:lnTo>
                  <a:pt x="751227" y="839954"/>
                </a:lnTo>
                <a:lnTo>
                  <a:pt x="754404" y="843765"/>
                </a:lnTo>
                <a:lnTo>
                  <a:pt x="757898" y="847576"/>
                </a:lnTo>
                <a:lnTo>
                  <a:pt x="761074" y="851386"/>
                </a:lnTo>
                <a:lnTo>
                  <a:pt x="762662" y="853609"/>
                </a:lnTo>
                <a:lnTo>
                  <a:pt x="763933" y="855832"/>
                </a:lnTo>
                <a:lnTo>
                  <a:pt x="765204" y="858373"/>
                </a:lnTo>
                <a:lnTo>
                  <a:pt x="766474" y="861548"/>
                </a:lnTo>
                <a:lnTo>
                  <a:pt x="767427" y="865042"/>
                </a:lnTo>
                <a:lnTo>
                  <a:pt x="768380" y="868852"/>
                </a:lnTo>
                <a:lnTo>
                  <a:pt x="751545" y="872663"/>
                </a:lnTo>
                <a:lnTo>
                  <a:pt x="744874" y="887271"/>
                </a:lnTo>
                <a:lnTo>
                  <a:pt x="740745" y="895528"/>
                </a:lnTo>
                <a:lnTo>
                  <a:pt x="736298" y="904102"/>
                </a:lnTo>
                <a:lnTo>
                  <a:pt x="731533" y="912358"/>
                </a:lnTo>
                <a:lnTo>
                  <a:pt x="726451" y="919980"/>
                </a:lnTo>
                <a:lnTo>
                  <a:pt x="723910" y="923156"/>
                </a:lnTo>
                <a:lnTo>
                  <a:pt x="721051" y="926014"/>
                </a:lnTo>
                <a:lnTo>
                  <a:pt x="718510" y="928555"/>
                </a:lnTo>
                <a:lnTo>
                  <a:pt x="715969" y="930778"/>
                </a:lnTo>
                <a:lnTo>
                  <a:pt x="680393" y="940622"/>
                </a:lnTo>
                <a:lnTo>
                  <a:pt x="648628" y="953960"/>
                </a:lnTo>
                <a:lnTo>
                  <a:pt x="615911" y="967932"/>
                </a:lnTo>
                <a:lnTo>
                  <a:pt x="551747" y="995243"/>
                </a:lnTo>
                <a:lnTo>
                  <a:pt x="544123" y="998101"/>
                </a:lnTo>
                <a:lnTo>
                  <a:pt x="537135" y="1000641"/>
                </a:lnTo>
                <a:lnTo>
                  <a:pt x="522524" y="1006040"/>
                </a:lnTo>
                <a:lnTo>
                  <a:pt x="507912" y="1011121"/>
                </a:lnTo>
                <a:lnTo>
                  <a:pt x="500924" y="1013979"/>
                </a:lnTo>
                <a:lnTo>
                  <a:pt x="493936" y="1016837"/>
                </a:lnTo>
                <a:lnTo>
                  <a:pt x="487583" y="1020648"/>
                </a:lnTo>
                <a:lnTo>
                  <a:pt x="481548" y="1024141"/>
                </a:lnTo>
                <a:lnTo>
                  <a:pt x="475512" y="1027952"/>
                </a:lnTo>
                <a:lnTo>
                  <a:pt x="470430" y="1032398"/>
                </a:lnTo>
                <a:lnTo>
                  <a:pt x="467889" y="1034938"/>
                </a:lnTo>
                <a:lnTo>
                  <a:pt x="465665" y="1037796"/>
                </a:lnTo>
                <a:lnTo>
                  <a:pt x="463442" y="1040337"/>
                </a:lnTo>
                <a:lnTo>
                  <a:pt x="461218" y="1043195"/>
                </a:lnTo>
                <a:lnTo>
                  <a:pt x="459313" y="1046370"/>
                </a:lnTo>
                <a:lnTo>
                  <a:pt x="457407" y="1049546"/>
                </a:lnTo>
                <a:lnTo>
                  <a:pt x="456136" y="1052722"/>
                </a:lnTo>
                <a:lnTo>
                  <a:pt x="454548" y="1056850"/>
                </a:lnTo>
                <a:lnTo>
                  <a:pt x="454230" y="1082573"/>
                </a:lnTo>
                <a:lnTo>
                  <a:pt x="453595" y="1116234"/>
                </a:lnTo>
                <a:lnTo>
                  <a:pt x="452960" y="1151484"/>
                </a:lnTo>
                <a:lnTo>
                  <a:pt x="452642" y="1167997"/>
                </a:lnTo>
                <a:lnTo>
                  <a:pt x="452960" y="1182605"/>
                </a:lnTo>
                <a:lnTo>
                  <a:pt x="1276928" y="1182605"/>
                </a:lnTo>
                <a:lnTo>
                  <a:pt x="1277245" y="1167997"/>
                </a:lnTo>
                <a:lnTo>
                  <a:pt x="1276928" y="1151484"/>
                </a:lnTo>
                <a:lnTo>
                  <a:pt x="1276292" y="1116234"/>
                </a:lnTo>
                <a:lnTo>
                  <a:pt x="1275339" y="1082573"/>
                </a:lnTo>
                <a:lnTo>
                  <a:pt x="1275022" y="1056850"/>
                </a:lnTo>
                <a:lnTo>
                  <a:pt x="1273751" y="1052722"/>
                </a:lnTo>
                <a:lnTo>
                  <a:pt x="1272163" y="1049546"/>
                </a:lnTo>
                <a:lnTo>
                  <a:pt x="1270257" y="1046370"/>
                </a:lnTo>
                <a:lnTo>
                  <a:pt x="1268669" y="1043195"/>
                </a:lnTo>
                <a:lnTo>
                  <a:pt x="1266445" y="1040337"/>
                </a:lnTo>
                <a:lnTo>
                  <a:pt x="1264222" y="1037796"/>
                </a:lnTo>
                <a:lnTo>
                  <a:pt x="1261998" y="1034938"/>
                </a:lnTo>
                <a:lnTo>
                  <a:pt x="1259775" y="1032398"/>
                </a:lnTo>
                <a:lnTo>
                  <a:pt x="1254057" y="1027952"/>
                </a:lnTo>
                <a:lnTo>
                  <a:pt x="1248340" y="1024141"/>
                </a:lnTo>
                <a:lnTo>
                  <a:pt x="1242304" y="1020648"/>
                </a:lnTo>
                <a:lnTo>
                  <a:pt x="1235634" y="1016837"/>
                </a:lnTo>
                <a:lnTo>
                  <a:pt x="1228963" y="1013979"/>
                </a:lnTo>
                <a:lnTo>
                  <a:pt x="1221658" y="1011121"/>
                </a:lnTo>
                <a:lnTo>
                  <a:pt x="1207681" y="1006040"/>
                </a:lnTo>
                <a:lnTo>
                  <a:pt x="1192752" y="1000641"/>
                </a:lnTo>
                <a:lnTo>
                  <a:pt x="1185446" y="998101"/>
                </a:lnTo>
                <a:lnTo>
                  <a:pt x="1178458" y="995243"/>
                </a:lnTo>
                <a:lnTo>
                  <a:pt x="1113659" y="967932"/>
                </a:lnTo>
                <a:lnTo>
                  <a:pt x="1080941" y="953960"/>
                </a:lnTo>
                <a:lnTo>
                  <a:pt x="1049177" y="940622"/>
                </a:lnTo>
                <a:lnTo>
                  <a:pt x="1013601" y="930778"/>
                </a:lnTo>
                <a:lnTo>
                  <a:pt x="1011060" y="928555"/>
                </a:lnTo>
                <a:lnTo>
                  <a:pt x="1008519" y="926014"/>
                </a:lnTo>
                <a:lnTo>
                  <a:pt x="1005977" y="923156"/>
                </a:lnTo>
                <a:lnTo>
                  <a:pt x="1003436" y="919980"/>
                </a:lnTo>
                <a:lnTo>
                  <a:pt x="998036" y="912358"/>
                </a:lnTo>
                <a:lnTo>
                  <a:pt x="993589" y="904102"/>
                </a:lnTo>
                <a:lnTo>
                  <a:pt x="989142" y="895528"/>
                </a:lnTo>
                <a:lnTo>
                  <a:pt x="985013" y="887271"/>
                </a:lnTo>
                <a:lnTo>
                  <a:pt x="978025" y="872663"/>
                </a:lnTo>
                <a:lnTo>
                  <a:pt x="955790" y="869487"/>
                </a:lnTo>
                <a:lnTo>
                  <a:pt x="956107" y="865359"/>
                </a:lnTo>
                <a:lnTo>
                  <a:pt x="956743" y="861231"/>
                </a:lnTo>
                <a:lnTo>
                  <a:pt x="957696" y="857738"/>
                </a:lnTo>
                <a:lnTo>
                  <a:pt x="958649" y="854562"/>
                </a:lnTo>
                <a:lnTo>
                  <a:pt x="960237" y="852021"/>
                </a:lnTo>
                <a:lnTo>
                  <a:pt x="961507" y="849481"/>
                </a:lnTo>
                <a:lnTo>
                  <a:pt x="965319" y="845035"/>
                </a:lnTo>
                <a:lnTo>
                  <a:pt x="968813" y="840272"/>
                </a:lnTo>
                <a:lnTo>
                  <a:pt x="972307" y="835826"/>
                </a:lnTo>
                <a:lnTo>
                  <a:pt x="973895" y="833603"/>
                </a:lnTo>
                <a:lnTo>
                  <a:pt x="975484" y="830745"/>
                </a:lnTo>
                <a:lnTo>
                  <a:pt x="977072" y="827887"/>
                </a:lnTo>
                <a:lnTo>
                  <a:pt x="978025" y="824393"/>
                </a:lnTo>
                <a:lnTo>
                  <a:pt x="978978" y="821218"/>
                </a:lnTo>
                <a:lnTo>
                  <a:pt x="979613" y="818042"/>
                </a:lnTo>
                <a:lnTo>
                  <a:pt x="980566" y="811373"/>
                </a:lnTo>
                <a:lnTo>
                  <a:pt x="981201" y="804069"/>
                </a:lnTo>
                <a:lnTo>
                  <a:pt x="981837" y="797083"/>
                </a:lnTo>
                <a:lnTo>
                  <a:pt x="982154" y="789779"/>
                </a:lnTo>
                <a:lnTo>
                  <a:pt x="983107" y="783110"/>
                </a:lnTo>
                <a:lnTo>
                  <a:pt x="983742" y="779935"/>
                </a:lnTo>
                <a:lnTo>
                  <a:pt x="984695" y="776759"/>
                </a:lnTo>
                <a:lnTo>
                  <a:pt x="985966" y="773266"/>
                </a:lnTo>
                <a:lnTo>
                  <a:pt x="987236" y="770408"/>
                </a:lnTo>
                <a:lnTo>
                  <a:pt x="988507" y="768502"/>
                </a:lnTo>
                <a:lnTo>
                  <a:pt x="989778" y="766915"/>
                </a:lnTo>
                <a:lnTo>
                  <a:pt x="991366" y="765327"/>
                </a:lnTo>
                <a:lnTo>
                  <a:pt x="992636" y="764056"/>
                </a:lnTo>
                <a:lnTo>
                  <a:pt x="996131" y="761834"/>
                </a:lnTo>
                <a:lnTo>
                  <a:pt x="999942" y="759928"/>
                </a:lnTo>
                <a:lnTo>
                  <a:pt x="1003436" y="758023"/>
                </a:lnTo>
                <a:lnTo>
                  <a:pt x="1006930" y="755800"/>
                </a:lnTo>
                <a:lnTo>
                  <a:pt x="1010107" y="753259"/>
                </a:lnTo>
                <a:lnTo>
                  <a:pt x="1011695" y="751989"/>
                </a:lnTo>
                <a:lnTo>
                  <a:pt x="1012966" y="750401"/>
                </a:lnTo>
                <a:lnTo>
                  <a:pt x="1014871" y="746908"/>
                </a:lnTo>
                <a:lnTo>
                  <a:pt x="1017095" y="743097"/>
                </a:lnTo>
                <a:lnTo>
                  <a:pt x="1019001" y="738651"/>
                </a:lnTo>
                <a:lnTo>
                  <a:pt x="1020589" y="734523"/>
                </a:lnTo>
                <a:lnTo>
                  <a:pt x="1023130" y="725631"/>
                </a:lnTo>
                <a:lnTo>
                  <a:pt x="1024718" y="717057"/>
                </a:lnTo>
                <a:lnTo>
                  <a:pt x="1025989" y="709753"/>
                </a:lnTo>
                <a:lnTo>
                  <a:pt x="1026942" y="701814"/>
                </a:lnTo>
                <a:lnTo>
                  <a:pt x="1027895" y="693875"/>
                </a:lnTo>
                <a:lnTo>
                  <a:pt x="1028213" y="685618"/>
                </a:lnTo>
                <a:lnTo>
                  <a:pt x="1027895" y="677362"/>
                </a:lnTo>
                <a:lnTo>
                  <a:pt x="1027577" y="673233"/>
                </a:lnTo>
                <a:lnTo>
                  <a:pt x="1026942" y="669105"/>
                </a:lnTo>
                <a:lnTo>
                  <a:pt x="1025989" y="665294"/>
                </a:lnTo>
                <a:lnTo>
                  <a:pt x="1025036" y="661484"/>
                </a:lnTo>
                <a:lnTo>
                  <a:pt x="1023766" y="657673"/>
                </a:lnTo>
                <a:lnTo>
                  <a:pt x="1022177" y="654180"/>
                </a:lnTo>
                <a:lnTo>
                  <a:pt x="1019001" y="647511"/>
                </a:lnTo>
                <a:lnTo>
                  <a:pt x="1015824" y="642747"/>
                </a:lnTo>
                <a:lnTo>
                  <a:pt x="1014871" y="640207"/>
                </a:lnTo>
                <a:lnTo>
                  <a:pt x="1013919" y="637349"/>
                </a:lnTo>
                <a:lnTo>
                  <a:pt x="1012966" y="633856"/>
                </a:lnTo>
                <a:lnTo>
                  <a:pt x="1012330" y="629410"/>
                </a:lnTo>
                <a:lnTo>
                  <a:pt x="1012013" y="626234"/>
                </a:lnTo>
                <a:lnTo>
                  <a:pt x="1012013" y="622106"/>
                </a:lnTo>
                <a:lnTo>
                  <a:pt x="1012330" y="612261"/>
                </a:lnTo>
                <a:lnTo>
                  <a:pt x="1012966" y="601147"/>
                </a:lnTo>
                <a:lnTo>
                  <a:pt x="1013919" y="588762"/>
                </a:lnTo>
                <a:lnTo>
                  <a:pt x="1016460" y="566215"/>
                </a:lnTo>
                <a:lnTo>
                  <a:pt x="1017095" y="557323"/>
                </a:lnTo>
                <a:lnTo>
                  <a:pt x="1017413" y="551607"/>
                </a:lnTo>
                <a:lnTo>
                  <a:pt x="1017730" y="534141"/>
                </a:lnTo>
                <a:lnTo>
                  <a:pt x="1017413" y="527472"/>
                </a:lnTo>
                <a:lnTo>
                  <a:pt x="1016777" y="521756"/>
                </a:lnTo>
                <a:lnTo>
                  <a:pt x="1015824" y="516040"/>
                </a:lnTo>
                <a:lnTo>
                  <a:pt x="1014236" y="509371"/>
                </a:lnTo>
                <a:lnTo>
                  <a:pt x="1010424" y="492222"/>
                </a:lnTo>
                <a:lnTo>
                  <a:pt x="1008836" y="488412"/>
                </a:lnTo>
                <a:lnTo>
                  <a:pt x="1006930" y="483966"/>
                </a:lnTo>
                <a:lnTo>
                  <a:pt x="1004707" y="478567"/>
                </a:lnTo>
                <a:lnTo>
                  <a:pt x="1001530" y="473169"/>
                </a:lnTo>
                <a:lnTo>
                  <a:pt x="997401" y="467770"/>
                </a:lnTo>
                <a:lnTo>
                  <a:pt x="995495" y="465547"/>
                </a:lnTo>
                <a:lnTo>
                  <a:pt x="993272" y="463324"/>
                </a:lnTo>
                <a:lnTo>
                  <a:pt x="991048" y="460784"/>
                </a:lnTo>
                <a:lnTo>
                  <a:pt x="988825" y="459196"/>
                </a:lnTo>
                <a:lnTo>
                  <a:pt x="962143" y="454750"/>
                </a:lnTo>
                <a:lnTo>
                  <a:pt x="945943" y="439825"/>
                </a:lnTo>
                <a:lnTo>
                  <a:pt x="939908" y="436331"/>
                </a:lnTo>
                <a:lnTo>
                  <a:pt x="933555" y="433156"/>
                </a:lnTo>
                <a:lnTo>
                  <a:pt x="927202" y="430298"/>
                </a:lnTo>
                <a:lnTo>
                  <a:pt x="921167" y="427757"/>
                </a:lnTo>
                <a:lnTo>
                  <a:pt x="915131" y="425534"/>
                </a:lnTo>
                <a:lnTo>
                  <a:pt x="908778" y="423629"/>
                </a:lnTo>
                <a:lnTo>
                  <a:pt x="902426" y="422041"/>
                </a:lnTo>
                <a:lnTo>
                  <a:pt x="896390" y="421088"/>
                </a:lnTo>
                <a:lnTo>
                  <a:pt x="890038" y="420136"/>
                </a:lnTo>
                <a:lnTo>
                  <a:pt x="884002" y="419501"/>
                </a:lnTo>
                <a:lnTo>
                  <a:pt x="878285" y="419183"/>
                </a:lnTo>
                <a:lnTo>
                  <a:pt x="871932" y="418865"/>
                </a:lnTo>
                <a:close/>
                <a:moveTo>
                  <a:pt x="1477962" y="0"/>
                </a:moveTo>
                <a:lnTo>
                  <a:pt x="1622425" y="0"/>
                </a:lnTo>
                <a:lnTo>
                  <a:pt x="1622425" y="366713"/>
                </a:lnTo>
                <a:lnTo>
                  <a:pt x="1477962" y="366713"/>
                </a:lnTo>
                <a:lnTo>
                  <a:pt x="1477962" y="0"/>
                </a:lnTo>
                <a:close/>
                <a:moveTo>
                  <a:pt x="326855" y="0"/>
                </a:moveTo>
                <a:lnTo>
                  <a:pt x="1403350" y="0"/>
                </a:lnTo>
                <a:lnTo>
                  <a:pt x="1403350" y="1601788"/>
                </a:lnTo>
                <a:lnTo>
                  <a:pt x="326855" y="1601788"/>
                </a:lnTo>
                <a:lnTo>
                  <a:pt x="326855" y="0"/>
                </a:lnTo>
                <a:close/>
                <a:moveTo>
                  <a:pt x="90211" y="0"/>
                </a:moveTo>
                <a:lnTo>
                  <a:pt x="94975" y="0"/>
                </a:lnTo>
                <a:lnTo>
                  <a:pt x="212503" y="0"/>
                </a:lnTo>
                <a:lnTo>
                  <a:pt x="212503" y="1601788"/>
                </a:lnTo>
                <a:lnTo>
                  <a:pt x="94975" y="1601788"/>
                </a:lnTo>
                <a:lnTo>
                  <a:pt x="90211" y="1601788"/>
                </a:lnTo>
                <a:lnTo>
                  <a:pt x="85446" y="1601471"/>
                </a:lnTo>
                <a:lnTo>
                  <a:pt x="80681" y="1600835"/>
                </a:lnTo>
                <a:lnTo>
                  <a:pt x="75917" y="1599883"/>
                </a:lnTo>
                <a:lnTo>
                  <a:pt x="71470" y="1598930"/>
                </a:lnTo>
                <a:lnTo>
                  <a:pt x="67023" y="1597660"/>
                </a:lnTo>
                <a:lnTo>
                  <a:pt x="62258" y="1596072"/>
                </a:lnTo>
                <a:lnTo>
                  <a:pt x="58129" y="1594484"/>
                </a:lnTo>
                <a:lnTo>
                  <a:pt x="53999" y="1592261"/>
                </a:lnTo>
                <a:lnTo>
                  <a:pt x="49870" y="1590356"/>
                </a:lnTo>
                <a:lnTo>
                  <a:pt x="45740" y="1587815"/>
                </a:lnTo>
                <a:lnTo>
                  <a:pt x="41929" y="1585592"/>
                </a:lnTo>
                <a:lnTo>
                  <a:pt x="38117" y="1583052"/>
                </a:lnTo>
                <a:lnTo>
                  <a:pt x="34623" y="1580194"/>
                </a:lnTo>
                <a:lnTo>
                  <a:pt x="31446" y="1577336"/>
                </a:lnTo>
                <a:lnTo>
                  <a:pt x="27635" y="1573843"/>
                </a:lnTo>
                <a:lnTo>
                  <a:pt x="24776" y="1570667"/>
                </a:lnTo>
                <a:lnTo>
                  <a:pt x="21917" y="1567174"/>
                </a:lnTo>
                <a:lnTo>
                  <a:pt x="19058" y="1563681"/>
                </a:lnTo>
                <a:lnTo>
                  <a:pt x="16517" y="1559870"/>
                </a:lnTo>
                <a:lnTo>
                  <a:pt x="13976" y="1556059"/>
                </a:lnTo>
                <a:lnTo>
                  <a:pt x="11435" y="1551931"/>
                </a:lnTo>
                <a:lnTo>
                  <a:pt x="9211" y="1548120"/>
                </a:lnTo>
                <a:lnTo>
                  <a:pt x="7306" y="1543992"/>
                </a:lnTo>
                <a:lnTo>
                  <a:pt x="5717" y="1539228"/>
                </a:lnTo>
                <a:lnTo>
                  <a:pt x="4447" y="1535100"/>
                </a:lnTo>
                <a:lnTo>
                  <a:pt x="3176" y="1530654"/>
                </a:lnTo>
                <a:lnTo>
                  <a:pt x="1906" y="1525891"/>
                </a:lnTo>
                <a:lnTo>
                  <a:pt x="1270" y="1521127"/>
                </a:lnTo>
                <a:lnTo>
                  <a:pt x="635" y="1516364"/>
                </a:lnTo>
                <a:lnTo>
                  <a:pt x="317" y="1511600"/>
                </a:lnTo>
                <a:lnTo>
                  <a:pt x="0" y="1506837"/>
                </a:lnTo>
                <a:lnTo>
                  <a:pt x="0" y="94951"/>
                </a:lnTo>
                <a:lnTo>
                  <a:pt x="317" y="90188"/>
                </a:lnTo>
                <a:lnTo>
                  <a:pt x="635" y="85424"/>
                </a:lnTo>
                <a:lnTo>
                  <a:pt x="1270" y="80661"/>
                </a:lnTo>
                <a:lnTo>
                  <a:pt x="1906" y="75580"/>
                </a:lnTo>
                <a:lnTo>
                  <a:pt x="3176" y="71134"/>
                </a:lnTo>
                <a:lnTo>
                  <a:pt x="4447" y="66688"/>
                </a:lnTo>
                <a:lnTo>
                  <a:pt x="5717" y="62560"/>
                </a:lnTo>
                <a:lnTo>
                  <a:pt x="7306" y="57796"/>
                </a:lnTo>
                <a:lnTo>
                  <a:pt x="9211" y="53668"/>
                </a:lnTo>
                <a:lnTo>
                  <a:pt x="11435" y="49857"/>
                </a:lnTo>
                <a:lnTo>
                  <a:pt x="13976" y="45729"/>
                </a:lnTo>
                <a:lnTo>
                  <a:pt x="16517" y="41601"/>
                </a:lnTo>
                <a:lnTo>
                  <a:pt x="19058" y="38107"/>
                </a:lnTo>
                <a:lnTo>
                  <a:pt x="21917" y="34614"/>
                </a:lnTo>
                <a:lnTo>
                  <a:pt x="24776" y="31121"/>
                </a:lnTo>
                <a:lnTo>
                  <a:pt x="27635" y="27945"/>
                </a:lnTo>
                <a:lnTo>
                  <a:pt x="31446" y="24452"/>
                </a:lnTo>
                <a:lnTo>
                  <a:pt x="34623" y="21594"/>
                </a:lnTo>
                <a:lnTo>
                  <a:pt x="38117" y="18736"/>
                </a:lnTo>
                <a:lnTo>
                  <a:pt x="41929" y="16195"/>
                </a:lnTo>
                <a:lnTo>
                  <a:pt x="45740" y="13655"/>
                </a:lnTo>
                <a:lnTo>
                  <a:pt x="49870" y="11432"/>
                </a:lnTo>
                <a:lnTo>
                  <a:pt x="53999" y="9527"/>
                </a:lnTo>
                <a:lnTo>
                  <a:pt x="58129" y="7304"/>
                </a:lnTo>
                <a:lnTo>
                  <a:pt x="62258" y="5716"/>
                </a:lnTo>
                <a:lnTo>
                  <a:pt x="67023" y="4128"/>
                </a:lnTo>
                <a:lnTo>
                  <a:pt x="71470" y="2858"/>
                </a:lnTo>
                <a:lnTo>
                  <a:pt x="75917" y="1905"/>
                </a:lnTo>
                <a:lnTo>
                  <a:pt x="80681" y="952"/>
                </a:lnTo>
                <a:lnTo>
                  <a:pt x="85446" y="317"/>
                </a:lnTo>
                <a:lnTo>
                  <a:pt x="90211" y="0"/>
                </a:lnTo>
                <a:close/>
              </a:path>
            </a:pathLst>
          </a:custGeom>
          <a:solidFill>
            <a:srgbClr val="1B2229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KSO_Shape"/>
          <p:cNvSpPr>
            <a:spLocks/>
          </p:cNvSpPr>
          <p:nvPr/>
        </p:nvSpPr>
        <p:spPr bwMode="auto">
          <a:xfrm>
            <a:off x="8304225" y="4294974"/>
            <a:ext cx="786444" cy="646195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rgbClr val="1B2229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29603" y="3759703"/>
            <a:ext cx="141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9452874" y="3759703"/>
            <a:ext cx="141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990459" y="2159941"/>
            <a:ext cx="141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990459" y="5125971"/>
            <a:ext cx="141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237756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4" t="5698" r="26741" b="4591"/>
          <a:stretch/>
        </p:blipFill>
        <p:spPr>
          <a:xfrm>
            <a:off x="7994511" y="-43550"/>
            <a:ext cx="3852368" cy="725678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98" y="889232"/>
            <a:ext cx="6636220" cy="59842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722" y="706673"/>
            <a:ext cx="3040878" cy="5468306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7307723" y="3296810"/>
            <a:ext cx="674375" cy="2880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295310" y="2281147"/>
            <a:ext cx="686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/>
              <a:t>?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1758880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7" r="35657" b="15294"/>
          <a:stretch/>
        </p:blipFill>
        <p:spPr>
          <a:xfrm>
            <a:off x="4347348" y="0"/>
            <a:ext cx="3497304" cy="6858000"/>
          </a:xfrm>
          <a:custGeom>
            <a:avLst/>
            <a:gdLst>
              <a:gd name="connsiteX0" fmla="*/ 874326 w 3497304"/>
              <a:gd name="connsiteY0" fmla="*/ 0 h 6858000"/>
              <a:gd name="connsiteX1" fmla="*/ 3497304 w 3497304"/>
              <a:gd name="connsiteY1" fmla="*/ 0 h 6858000"/>
              <a:gd name="connsiteX2" fmla="*/ 2622978 w 3497304"/>
              <a:gd name="connsiteY2" fmla="*/ 6858000 h 6858000"/>
              <a:gd name="connsiteX3" fmla="*/ 0 w 349730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7304" h="6858000">
                <a:moveTo>
                  <a:pt x="874326" y="0"/>
                </a:moveTo>
                <a:lnTo>
                  <a:pt x="3497304" y="0"/>
                </a:lnTo>
                <a:lnTo>
                  <a:pt x="262297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4151529" y="0"/>
            <a:ext cx="3888687" cy="6858000"/>
          </a:xfrm>
          <a:prstGeom prst="rect">
            <a:avLst/>
          </a:prstGeom>
          <a:solidFill>
            <a:schemeClr val="accent1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/>
          <p:cNvSpPr/>
          <p:nvPr/>
        </p:nvSpPr>
        <p:spPr>
          <a:xfrm>
            <a:off x="0" y="0"/>
            <a:ext cx="5221674" cy="6858000"/>
          </a:xfrm>
          <a:custGeom>
            <a:avLst/>
            <a:gdLst>
              <a:gd name="connsiteX0" fmla="*/ 0 w 5221674"/>
              <a:gd name="connsiteY0" fmla="*/ 0 h 6858000"/>
              <a:gd name="connsiteX1" fmla="*/ 5221674 w 5221674"/>
              <a:gd name="connsiteY1" fmla="*/ 0 h 6858000"/>
              <a:gd name="connsiteX2" fmla="*/ 4347348 w 5221674"/>
              <a:gd name="connsiteY2" fmla="*/ 6858000 h 6858000"/>
              <a:gd name="connsiteX3" fmla="*/ 0 w 5221674"/>
              <a:gd name="connsiteY3" fmla="*/ 6858000 h 6858000"/>
              <a:gd name="connsiteX4" fmla="*/ 0 w 522167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1674" h="6858000">
                <a:moveTo>
                  <a:pt x="0" y="0"/>
                </a:moveTo>
                <a:lnTo>
                  <a:pt x="5221674" y="0"/>
                </a:lnTo>
                <a:lnTo>
                  <a:pt x="43473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>
            <a:off x="6970326" y="0"/>
            <a:ext cx="5221674" cy="6858000"/>
          </a:xfrm>
          <a:custGeom>
            <a:avLst/>
            <a:gdLst>
              <a:gd name="connsiteX0" fmla="*/ 874326 w 5221674"/>
              <a:gd name="connsiteY0" fmla="*/ 0 h 6858000"/>
              <a:gd name="connsiteX1" fmla="*/ 5221674 w 5221674"/>
              <a:gd name="connsiteY1" fmla="*/ 0 h 6858000"/>
              <a:gd name="connsiteX2" fmla="*/ 5221674 w 5221674"/>
              <a:gd name="connsiteY2" fmla="*/ 6858000 h 6858000"/>
              <a:gd name="connsiteX3" fmla="*/ 0 w 5221674"/>
              <a:gd name="connsiteY3" fmla="*/ 6858000 h 6858000"/>
              <a:gd name="connsiteX4" fmla="*/ 874326 w 522167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1674" h="6858000">
                <a:moveTo>
                  <a:pt x="874326" y="0"/>
                </a:moveTo>
                <a:lnTo>
                  <a:pt x="5221674" y="0"/>
                </a:lnTo>
                <a:lnTo>
                  <a:pt x="5221674" y="6858000"/>
                </a:lnTo>
                <a:lnTo>
                  <a:pt x="0" y="6858000"/>
                </a:lnTo>
                <a:lnTo>
                  <a:pt x="8743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68191" y="1700808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64239" y="2551050"/>
            <a:ext cx="145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基础介绍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47491" y="4293096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92763" y="521642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Apk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打包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52184" y="1700808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52184" y="2571214"/>
            <a:ext cx="111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进阶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6003066" y="357531"/>
            <a:ext cx="707079" cy="569887"/>
          </a:xfrm>
          <a:custGeom>
            <a:avLst/>
            <a:gdLst>
              <a:gd name="connsiteX0" fmla="*/ 468052 w 1224136"/>
              <a:gd name="connsiteY0" fmla="*/ 0 h 986622"/>
              <a:gd name="connsiteX1" fmla="*/ 760814 w 1224136"/>
              <a:gd name="connsiteY1" fmla="*/ 617122 h 986622"/>
              <a:gd name="connsiteX2" fmla="*/ 900100 w 1224136"/>
              <a:gd name="connsiteY2" fmla="*/ 338550 h 986622"/>
              <a:gd name="connsiteX3" fmla="*/ 1224136 w 1224136"/>
              <a:gd name="connsiteY3" fmla="*/ 986622 h 986622"/>
              <a:gd name="connsiteX4" fmla="*/ 936104 w 1224136"/>
              <a:gd name="connsiteY4" fmla="*/ 986622 h 986622"/>
              <a:gd name="connsiteX5" fmla="*/ 576064 w 1224136"/>
              <a:gd name="connsiteY5" fmla="*/ 986622 h 986622"/>
              <a:gd name="connsiteX6" fmla="*/ 0 w 1224136"/>
              <a:gd name="connsiteY6" fmla="*/ 986622 h 9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136" h="986622">
                <a:moveTo>
                  <a:pt x="468052" y="0"/>
                </a:moveTo>
                <a:lnTo>
                  <a:pt x="760814" y="617122"/>
                </a:lnTo>
                <a:lnTo>
                  <a:pt x="900100" y="338550"/>
                </a:lnTo>
                <a:lnTo>
                  <a:pt x="1224136" y="986622"/>
                </a:lnTo>
                <a:lnTo>
                  <a:pt x="936104" y="986622"/>
                </a:lnTo>
                <a:lnTo>
                  <a:pt x="576064" y="986622"/>
                </a:lnTo>
                <a:lnTo>
                  <a:pt x="0" y="986622"/>
                </a:lnTo>
                <a:close/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194364" y="1044025"/>
            <a:ext cx="2324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ENTS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480784" y="4324946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 smtClean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995829" y="524827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实践分享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39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5681464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312024" y="55083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6" name="任意多边形: 形状 5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40612" y="1572796"/>
            <a:ext cx="33843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build</a:t>
            </a:r>
            <a:r>
              <a:rPr lang="zh-CN" altLang="en-US" dirty="0"/>
              <a:t>产生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index.html</a:t>
            </a:r>
            <a:r>
              <a:rPr lang="zh-CN" altLang="en-US" dirty="0"/>
              <a:t>，复制内容到</a:t>
            </a:r>
            <a:r>
              <a:rPr lang="en-US" altLang="zh-CN" dirty="0" err="1"/>
              <a:t>HBuilder</a:t>
            </a:r>
            <a:r>
              <a:rPr lang="zh-CN" altLang="en-US" dirty="0"/>
              <a:t>里的</a:t>
            </a:r>
            <a:r>
              <a:rPr lang="en-US" altLang="zh-CN" dirty="0" smtClean="0"/>
              <a:t>index.html</a:t>
            </a:r>
          </a:p>
          <a:p>
            <a:r>
              <a:rPr lang="zh-CN" altLang="en-US" dirty="0"/>
              <a:t>就是</a:t>
            </a:r>
            <a:r>
              <a:rPr lang="en-US" altLang="zh-CN" dirty="0"/>
              <a:t>CSS</a:t>
            </a:r>
            <a:r>
              <a:rPr lang="zh-CN" altLang="en-US" dirty="0"/>
              <a:t>、</a:t>
            </a:r>
            <a:r>
              <a:rPr lang="en-US" altLang="zh-CN" dirty="0"/>
              <a:t>JS</a:t>
            </a:r>
            <a:r>
              <a:rPr lang="zh-CN" altLang="en-US" dirty="0"/>
              <a:t>和</a:t>
            </a:r>
            <a:r>
              <a:rPr lang="en-US" altLang="zh-CN" dirty="0"/>
              <a:t>&lt;div id=app&gt;&lt;/div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en-US" dirty="0"/>
              <a:t>复制第一个</a:t>
            </a:r>
            <a:r>
              <a:rPr lang="en-US" altLang="zh-CN" dirty="0"/>
              <a:t>build</a:t>
            </a:r>
            <a:r>
              <a:rPr lang="zh-CN" altLang="en-US" dirty="0"/>
              <a:t>产生</a:t>
            </a:r>
            <a:r>
              <a:rPr lang="zh-CN" altLang="en-US" dirty="0" smtClean="0"/>
              <a:t>的</a:t>
            </a:r>
            <a:r>
              <a:rPr lang="en-US" altLang="zh-CN" dirty="0"/>
              <a:t>static</a:t>
            </a:r>
            <a:r>
              <a:rPr lang="en-US" altLang="zh-CN" dirty="0" smtClean="0"/>
              <a:t>/ </a:t>
            </a:r>
            <a:r>
              <a:rPr lang="zh-CN" altLang="en-US" dirty="0" smtClean="0"/>
              <a:t>目录</a:t>
            </a:r>
            <a:r>
              <a:rPr lang="zh-CN" altLang="en-US" dirty="0"/>
              <a:t>，到</a:t>
            </a:r>
            <a:r>
              <a:rPr lang="en-US" altLang="zh-CN" dirty="0" err="1"/>
              <a:t>HBuilder</a:t>
            </a:r>
            <a:r>
              <a:rPr lang="zh-CN" altLang="en-US" dirty="0"/>
              <a:t>本项目目录下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127449" y="1024322"/>
            <a:ext cx="3672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创建一个空白模板的移动</a:t>
            </a:r>
            <a:r>
              <a:rPr lang="en-US" altLang="zh-CN" dirty="0"/>
              <a:t>App</a:t>
            </a:r>
          </a:p>
          <a:p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407" y="-152403"/>
            <a:ext cx="5819048" cy="5819048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856" y="1670653"/>
            <a:ext cx="12676190" cy="471428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-963488"/>
            <a:ext cx="8942857" cy="9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7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4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8" name="直接连接符 7"/>
          <p:cNvCxnSpPr>
            <a:cxnSpLocks/>
          </p:cNvCxnSpPr>
          <p:nvPr/>
        </p:nvCxnSpPr>
        <p:spPr>
          <a:xfrm>
            <a:off x="1124886" y="3861048"/>
            <a:ext cx="965163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>
            <a:off x="1707992" y="3428999"/>
            <a:ext cx="668234" cy="57606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等腰三角形 10"/>
          <p:cNvSpPr/>
          <p:nvPr/>
        </p:nvSpPr>
        <p:spPr>
          <a:xfrm>
            <a:off x="4295800" y="3429000"/>
            <a:ext cx="668234" cy="57606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6888088" y="3429000"/>
            <a:ext cx="668234" cy="57606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>
            <a:off x="9532222" y="3429000"/>
            <a:ext cx="668234" cy="57606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334902" y="1456370"/>
            <a:ext cx="7281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/>
              <a:t>HBuilder</a:t>
            </a:r>
            <a:r>
              <a:rPr lang="zh-CN" altLang="en-US" sz="2000" dirty="0"/>
              <a:t>支持云端和离线打包</a:t>
            </a:r>
            <a:r>
              <a:rPr lang="zh-CN" altLang="en-US" sz="2000" dirty="0" smtClean="0"/>
              <a:t>。</a:t>
            </a:r>
            <a:r>
              <a:rPr lang="zh-CN" altLang="en-US" sz="2000" dirty="0"/>
              <a:t>我们</a:t>
            </a:r>
            <a:r>
              <a:rPr lang="zh-CN" altLang="en-US" sz="2000" dirty="0" smtClean="0"/>
              <a:t>选</a:t>
            </a:r>
            <a:r>
              <a:rPr lang="zh-CN" altLang="en-US" sz="2000" dirty="0"/>
              <a:t>最简单方便的云端打包吧</a:t>
            </a:r>
            <a:r>
              <a:rPr lang="zh-CN" altLang="en-US" sz="2000" dirty="0" smtClean="0"/>
              <a:t>：</a:t>
            </a:r>
            <a:endParaRPr lang="zh-CN" altLang="en-US" sz="2000" dirty="0"/>
          </a:p>
        </p:txBody>
      </p:sp>
      <p:sp>
        <p:nvSpPr>
          <p:cNvPr id="15" name="矩形 14"/>
          <p:cNvSpPr/>
          <p:nvPr/>
        </p:nvSpPr>
        <p:spPr>
          <a:xfrm>
            <a:off x="4709050" y="734108"/>
            <a:ext cx="25042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打包成原生</a:t>
            </a:r>
            <a:r>
              <a:rPr lang="en-US" altLang="zh-CN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apk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34902" y="2780928"/>
            <a:ext cx="1388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TITLE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925207" y="278092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网络请求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515512" y="2780928"/>
            <a:ext cx="1388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TITLE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673" y="488459"/>
            <a:ext cx="6114286" cy="6457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4365139"/>
            <a:ext cx="2866667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14404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473184" y="373543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实战分享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9" t="34662" r="27832" b="25868"/>
          <a:stretch>
            <a:fillRect/>
          </a:stretch>
        </p:blipFill>
        <p:spPr>
          <a:xfrm>
            <a:off x="6666230" y="2625836"/>
            <a:ext cx="1040344" cy="896849"/>
          </a:xfrm>
          <a:custGeom>
            <a:avLst/>
            <a:gdLst>
              <a:gd name="connsiteX0" fmla="*/ 1004781 w 2009562"/>
              <a:gd name="connsiteY0" fmla="*/ 0 h 1732382"/>
              <a:gd name="connsiteX1" fmla="*/ 2009562 w 2009562"/>
              <a:gd name="connsiteY1" fmla="*/ 1732382 h 1732382"/>
              <a:gd name="connsiteX2" fmla="*/ 0 w 2009562"/>
              <a:gd name="connsiteY2" fmla="*/ 1732382 h 17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9562" h="1732382">
                <a:moveTo>
                  <a:pt x="1004781" y="0"/>
                </a:moveTo>
                <a:lnTo>
                  <a:pt x="2009562" y="1732382"/>
                </a:lnTo>
                <a:lnTo>
                  <a:pt x="0" y="173238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889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6" name="任意多边形: 形状 5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669341" y="1342509"/>
            <a:ext cx="27109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创建</a:t>
            </a:r>
            <a:r>
              <a:rPr lang="en-US" altLang="zh-CN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项目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583832" y="2348880"/>
            <a:ext cx="0" cy="117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71864" y="2348880"/>
            <a:ext cx="6624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#</a:t>
            </a:r>
            <a:r>
              <a:rPr lang="zh-CN" altLang="en-US" sz="2400" dirty="0" smtClean="0"/>
              <a:t>全局安装 </a:t>
            </a:r>
            <a:r>
              <a:rPr lang="en-US" altLang="zh-CN" sz="2400" dirty="0" err="1" smtClean="0"/>
              <a:t>vue</a:t>
            </a:r>
            <a:r>
              <a:rPr lang="en-US" altLang="zh-CN" sz="2400" dirty="0" smtClean="0"/>
              <a:t>-cli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/>
              <a:t>npm</a:t>
            </a:r>
            <a:r>
              <a:rPr lang="en-US" altLang="zh-CN" sz="2400" dirty="0"/>
              <a:t> install --global </a:t>
            </a:r>
            <a:r>
              <a:rPr lang="en-US" altLang="zh-CN" sz="2400" dirty="0" err="1" smtClean="0"/>
              <a:t>vue</a:t>
            </a:r>
            <a:r>
              <a:rPr lang="en-US" altLang="zh-CN" sz="2400" dirty="0" smtClean="0"/>
              <a:t>-cli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#</a:t>
            </a:r>
            <a:r>
              <a:rPr lang="zh-CN" altLang="en-US" sz="2400" dirty="0" smtClean="0"/>
              <a:t>创建一个基于</a:t>
            </a:r>
            <a:r>
              <a:rPr lang="en-US" altLang="zh-CN" sz="2400" dirty="0" err="1" smtClean="0"/>
              <a:t>webpack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模板的新项目</a:t>
            </a:r>
            <a:endParaRPr lang="en-US" altLang="zh-CN" sz="2400" dirty="0" smtClean="0"/>
          </a:p>
          <a:p>
            <a:r>
              <a:rPr lang="en-US" altLang="zh-CN" sz="2400" dirty="0"/>
              <a:t>$ </a:t>
            </a:r>
            <a:r>
              <a:rPr lang="en-US" altLang="zh-CN" sz="2400" dirty="0" err="1"/>
              <a:t>vue</a:t>
            </a:r>
            <a:r>
              <a:rPr lang="en-US" altLang="zh-CN" sz="2400" dirty="0"/>
              <a:t> </a:t>
            </a:r>
            <a:r>
              <a:rPr lang="en-US" altLang="zh-CN" sz="2400" dirty="0" err="1"/>
              <a:t>init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webpack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my-project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784491230"/>
      </p:ext>
    </p:extLst>
  </p:cSld>
  <p:clrMapOvr>
    <a:masterClrMapping/>
  </p:clrMapOvr>
  <p:transition spd="slow">
    <p:push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008"/>
            <a:ext cx="12192000" cy="6858000"/>
          </a:xfrm>
          <a:prstGeom prst="rect">
            <a:avLst/>
          </a:prstGeom>
        </p:spPr>
      </p:pic>
      <p:sp>
        <p:nvSpPr>
          <p:cNvPr id="5" name="任意多边形: 形状 4"/>
          <p:cNvSpPr/>
          <p:nvPr/>
        </p:nvSpPr>
        <p:spPr>
          <a:xfrm>
            <a:off x="5676953" y="1268760"/>
            <a:ext cx="838094" cy="675482"/>
          </a:xfrm>
          <a:custGeom>
            <a:avLst/>
            <a:gdLst>
              <a:gd name="connsiteX0" fmla="*/ 468052 w 1224136"/>
              <a:gd name="connsiteY0" fmla="*/ 0 h 986622"/>
              <a:gd name="connsiteX1" fmla="*/ 760814 w 1224136"/>
              <a:gd name="connsiteY1" fmla="*/ 617122 h 986622"/>
              <a:gd name="connsiteX2" fmla="*/ 900100 w 1224136"/>
              <a:gd name="connsiteY2" fmla="*/ 338550 h 986622"/>
              <a:gd name="connsiteX3" fmla="*/ 1224136 w 1224136"/>
              <a:gd name="connsiteY3" fmla="*/ 986622 h 986622"/>
              <a:gd name="connsiteX4" fmla="*/ 936104 w 1224136"/>
              <a:gd name="connsiteY4" fmla="*/ 986622 h 986622"/>
              <a:gd name="connsiteX5" fmla="*/ 576064 w 1224136"/>
              <a:gd name="connsiteY5" fmla="*/ 986622 h 986622"/>
              <a:gd name="connsiteX6" fmla="*/ 0 w 1224136"/>
              <a:gd name="connsiteY6" fmla="*/ 986622 h 9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136" h="986622">
                <a:moveTo>
                  <a:pt x="468052" y="0"/>
                </a:moveTo>
                <a:lnTo>
                  <a:pt x="760814" y="617122"/>
                </a:lnTo>
                <a:lnTo>
                  <a:pt x="900100" y="338550"/>
                </a:lnTo>
                <a:lnTo>
                  <a:pt x="1224136" y="986622"/>
                </a:lnTo>
                <a:lnTo>
                  <a:pt x="936104" y="986622"/>
                </a:lnTo>
                <a:lnTo>
                  <a:pt x="576064" y="986622"/>
                </a:lnTo>
                <a:lnTo>
                  <a:pt x="0" y="986622"/>
                </a:lnTo>
                <a:close/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-3865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60965" y="2093947"/>
            <a:ext cx="30700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94467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132557" y="37503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基本知识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31557" r="56765" b="35225"/>
          <a:stretch/>
        </p:blipFill>
        <p:spPr>
          <a:xfrm>
            <a:off x="4353856" y="2294965"/>
            <a:ext cx="1124730" cy="953735"/>
          </a:xfrm>
          <a:custGeom>
            <a:avLst/>
            <a:gdLst>
              <a:gd name="connsiteX0" fmla="*/ 835293 w 1670585"/>
              <a:gd name="connsiteY0" fmla="*/ 0 h 1440160"/>
              <a:gd name="connsiteX1" fmla="*/ 1670585 w 1670585"/>
              <a:gd name="connsiteY1" fmla="*/ 1440160 h 1440160"/>
              <a:gd name="connsiteX2" fmla="*/ 0 w 1670585"/>
              <a:gd name="connsiteY2" fmla="*/ 1440160 h 14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0585" h="1440160">
                <a:moveTo>
                  <a:pt x="835293" y="0"/>
                </a:moveTo>
                <a:lnTo>
                  <a:pt x="1670585" y="1440160"/>
                </a:lnTo>
                <a:lnTo>
                  <a:pt x="0" y="144016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600860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5" t="42545" r="32603" b="1988"/>
          <a:stretch>
            <a:fillRect/>
          </a:stretch>
        </p:blipFill>
        <p:spPr>
          <a:xfrm>
            <a:off x="5644502" y="2891160"/>
            <a:ext cx="1594084" cy="2952328"/>
          </a:xfrm>
          <a:custGeom>
            <a:avLst/>
            <a:gdLst>
              <a:gd name="connsiteX0" fmla="*/ 851081 w 1594084"/>
              <a:gd name="connsiteY0" fmla="*/ 0 h 2952328"/>
              <a:gd name="connsiteX1" fmla="*/ 1594084 w 1594084"/>
              <a:gd name="connsiteY1" fmla="*/ 2952328 h 2952328"/>
              <a:gd name="connsiteX2" fmla="*/ 0 w 1594084"/>
              <a:gd name="connsiteY2" fmla="*/ 2952328 h 2952328"/>
              <a:gd name="connsiteX3" fmla="*/ 851081 w 1594084"/>
              <a:gd name="connsiteY3" fmla="*/ 0 h 295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4" h="2952328">
                <a:moveTo>
                  <a:pt x="851081" y="0"/>
                </a:moveTo>
                <a:lnTo>
                  <a:pt x="1594084" y="2952328"/>
                </a:lnTo>
                <a:lnTo>
                  <a:pt x="0" y="2952328"/>
                </a:lnTo>
                <a:lnTo>
                  <a:pt x="851081" y="0"/>
                </a:lnTo>
                <a:close/>
              </a:path>
            </a:pathLst>
          </a:cu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4" t="56073" r="61118" b="1988"/>
          <a:stretch>
            <a:fillRect/>
          </a:stretch>
        </p:blipFill>
        <p:spPr>
          <a:xfrm>
            <a:off x="3496229" y="3611240"/>
            <a:ext cx="1718757" cy="2232248"/>
          </a:xfrm>
          <a:custGeom>
            <a:avLst/>
            <a:gdLst>
              <a:gd name="connsiteX0" fmla="*/ 626263 w 1718757"/>
              <a:gd name="connsiteY0" fmla="*/ 0 h 2232248"/>
              <a:gd name="connsiteX1" fmla="*/ 1718757 w 1718757"/>
              <a:gd name="connsiteY1" fmla="*/ 2232248 h 2232248"/>
              <a:gd name="connsiteX2" fmla="*/ 0 w 1718757"/>
              <a:gd name="connsiteY2" fmla="*/ 2232248 h 2232248"/>
              <a:gd name="connsiteX3" fmla="*/ 626263 w 1718757"/>
              <a:gd name="connsiteY3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757" h="2232248">
                <a:moveTo>
                  <a:pt x="626263" y="0"/>
                </a:moveTo>
                <a:lnTo>
                  <a:pt x="1718757" y="2232248"/>
                </a:lnTo>
                <a:lnTo>
                  <a:pt x="0" y="2232248"/>
                </a:lnTo>
                <a:lnTo>
                  <a:pt x="626263" y="0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93" t="75014" r="2029" b="1988"/>
          <a:stretch>
            <a:fillRect/>
          </a:stretch>
        </p:blipFill>
        <p:spPr>
          <a:xfrm>
            <a:off x="7699626" y="4619352"/>
            <a:ext cx="1708742" cy="1224136"/>
          </a:xfrm>
          <a:custGeom>
            <a:avLst/>
            <a:gdLst>
              <a:gd name="connsiteX0" fmla="*/ 1417384 w 1708742"/>
              <a:gd name="connsiteY0" fmla="*/ 0 h 1224136"/>
              <a:gd name="connsiteX1" fmla="*/ 1708742 w 1708742"/>
              <a:gd name="connsiteY1" fmla="*/ 1224136 h 1224136"/>
              <a:gd name="connsiteX2" fmla="*/ 0 w 1708742"/>
              <a:gd name="connsiteY2" fmla="*/ 1224136 h 1224136"/>
              <a:gd name="connsiteX3" fmla="*/ 1417384 w 1708742"/>
              <a:gd name="connsiteY3" fmla="*/ 0 h 122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8742" h="1224136">
                <a:moveTo>
                  <a:pt x="1417384" y="0"/>
                </a:moveTo>
                <a:lnTo>
                  <a:pt x="1708742" y="1224136"/>
                </a:lnTo>
                <a:lnTo>
                  <a:pt x="0" y="1224136"/>
                </a:lnTo>
                <a:lnTo>
                  <a:pt x="1417384" y="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2" name="直接连接符 11"/>
          <p:cNvCxnSpPr>
            <a:cxnSpLocks/>
          </p:cNvCxnSpPr>
          <p:nvPr/>
        </p:nvCxnSpPr>
        <p:spPr>
          <a:xfrm>
            <a:off x="1237991" y="5843488"/>
            <a:ext cx="100091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等腰三角形 13"/>
          <p:cNvSpPr/>
          <p:nvPr/>
        </p:nvSpPr>
        <p:spPr>
          <a:xfrm>
            <a:off x="2548158" y="4475336"/>
            <a:ext cx="1252892" cy="1368152"/>
          </a:xfrm>
          <a:prstGeom prst="triangle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>
            <a:off x="4523790" y="3899272"/>
            <a:ext cx="1718757" cy="1944216"/>
          </a:xfrm>
          <a:prstGeom prst="triangle">
            <a:avLst>
              <a:gd name="adj" fmla="val 65563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>
            <a:off x="6672064" y="3611240"/>
            <a:ext cx="1708742" cy="2232248"/>
          </a:xfrm>
          <a:prstGeom prst="triangle">
            <a:avLst>
              <a:gd name="adj" fmla="val 82949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622804" y="6021288"/>
            <a:ext cx="1249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01 </a:t>
            </a:r>
            <a:endParaRPr lang="zh-CN" altLang="en-US" sz="1600" dirty="0"/>
          </a:p>
        </p:txBody>
      </p:sp>
      <p:sp>
        <p:nvSpPr>
          <p:cNvPr id="51" name="矩形 50"/>
          <p:cNvSpPr/>
          <p:nvPr/>
        </p:nvSpPr>
        <p:spPr>
          <a:xfrm>
            <a:off x="5817014" y="6021288"/>
            <a:ext cx="1249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02 </a:t>
            </a:r>
            <a:endParaRPr lang="zh-CN" altLang="en-US" sz="1600" dirty="0"/>
          </a:p>
        </p:txBody>
      </p:sp>
      <p:sp>
        <p:nvSpPr>
          <p:cNvPr id="52" name="矩形 51"/>
          <p:cNvSpPr/>
          <p:nvPr/>
        </p:nvSpPr>
        <p:spPr>
          <a:xfrm>
            <a:off x="8011224" y="6021288"/>
            <a:ext cx="1249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03 </a:t>
            </a:r>
            <a:endParaRPr lang="zh-CN" altLang="en-US" sz="1600" dirty="0"/>
          </a:p>
        </p:txBody>
      </p:sp>
      <p:sp>
        <p:nvSpPr>
          <p:cNvPr id="56" name="矩形 55"/>
          <p:cNvSpPr/>
          <p:nvPr/>
        </p:nvSpPr>
        <p:spPr>
          <a:xfrm>
            <a:off x="1703512" y="2891160"/>
            <a:ext cx="25202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组件化</a:t>
            </a:r>
            <a:endParaRPr lang="zh-CN" altLang="en-US" sz="3200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473044" y="2265600"/>
            <a:ext cx="17655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模板语法</a:t>
            </a:r>
            <a:endParaRPr lang="zh-CN" altLang="en-US" sz="2800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388545" y="4015215"/>
            <a:ext cx="1883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属性计算</a:t>
            </a:r>
            <a:endParaRPr lang="zh-CN" altLang="en-US" sz="2800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97297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074" name="Picture 2" descr="http://img.hb.aicdn.com/d7bb3cb258e5a938c3d90f296013d202e8657934185ad-s2t2AX_fw6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23" y="0"/>
            <a:ext cx="4907977" cy="682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7284024" y="0"/>
            <a:ext cx="4907976" cy="6858000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765903" y="1808820"/>
            <a:ext cx="1944216" cy="3240360"/>
          </a:xfrm>
          <a:prstGeom prst="rect">
            <a:avLst/>
          </a:prstGeom>
          <a:solidFill>
            <a:schemeClr val="tx1">
              <a:lumMod val="85000"/>
              <a:lumOff val="1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301925" y="2535298"/>
            <a:ext cx="8721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5400" dirty="0" smtClean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组</a:t>
            </a:r>
            <a:endParaRPr lang="en-US" altLang="zh-CN" sz="5400" dirty="0" smtClean="0">
              <a:solidFill>
                <a:schemeClr val="bg1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zh-CN" altLang="en-US" sz="5400" dirty="0" smtClean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件</a:t>
            </a:r>
            <a:endParaRPr lang="en-US" altLang="zh-CN" sz="5400" dirty="0">
              <a:solidFill>
                <a:schemeClr val="bg1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1345" y="1351508"/>
            <a:ext cx="7092678" cy="378565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(Component)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Vue.js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最强大的功能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之一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封装可重用的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组件在注册之后，便可以在父实例的模块中以自定义元素 的形式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允许我们使用小型、独立和通常可复用的组件构建大型应用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确保在初始化根实例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注册了组件</a:t>
            </a:r>
            <a:endParaRPr lang="zh-CN" altLang="en-US" sz="2400" dirty="0">
              <a:solidFill>
                <a:srgbClr val="1B22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9835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6" name="任意多边形: 形状 5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661574" y="2326808"/>
            <a:ext cx="109070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在一个大型应用中，有必要将整个应用程序划分为组件，以使开发可管理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27449" y="1189393"/>
            <a:ext cx="1080120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几乎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任意类型的应用界面都可以抽象为一个组件树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里，一个组件本质上是一个拥有预定义选项的一个 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26" name="Picture 2" descr="Component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4" r="1266" b="11595"/>
          <a:stretch/>
        </p:blipFill>
        <p:spPr bwMode="auto">
          <a:xfrm>
            <a:off x="938645" y="3140968"/>
            <a:ext cx="9977027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/>
          <p:cNvSpPr/>
          <p:nvPr/>
        </p:nvSpPr>
        <p:spPr>
          <a:xfrm>
            <a:off x="1814512" y="260649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组件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517218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6" name="任意多边形: 形状 5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803887" y="322513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组件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5519936" y="3650848"/>
            <a:ext cx="1368152" cy="32469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642227" y="318833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渲染为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31955" y="213285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 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8660" y="1198275"/>
            <a:ext cx="5276316" cy="1292662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2973B7"/>
                </a:solidFill>
                <a:effectLst/>
                <a:latin typeface="Adobe Caslon Pro" panose="0205050205050A020403" pitchFamily="18" charset="0"/>
                <a:ea typeface="MS PGothic" panose="020B0600070205080204" pitchFamily="34" charset="-128"/>
                <a:cs typeface="Consolas" panose="020B0609020204030204" pitchFamily="49" charset="0"/>
              </a:rPr>
              <a:t>&lt;div id=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42B983"/>
                </a:solidFill>
                <a:effectLst/>
                <a:latin typeface="Adobe Caslon Pro" panose="0205050205050A020403" pitchFamily="18" charset="0"/>
                <a:ea typeface="MS PGothic" panose="020B0600070205080204" pitchFamily="34" charset="-128"/>
                <a:cs typeface="Consolas" panose="020B0609020204030204" pitchFamily="49" charset="0"/>
              </a:rPr>
              <a:t>"example"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2973B7"/>
                </a:solidFill>
                <a:effectLst/>
                <a:latin typeface="Adobe Caslon Pro" panose="0205050205050A020403" pitchFamily="18" charset="0"/>
                <a:ea typeface="MS PGothic" panose="020B0600070205080204" pitchFamily="34" charset="-128"/>
                <a:cs typeface="Consolas" panose="020B0609020204030204" pitchFamily="49" charset="0"/>
              </a:rPr>
              <a:t>&gt;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rgbClr val="525252"/>
              </a:solidFill>
              <a:effectLst/>
              <a:latin typeface="Adobe Caslon Pro" panose="0205050205050A020403" pitchFamily="18" charset="0"/>
              <a:ea typeface="MS PGothic" panose="020B0600070205080204" pitchFamily="34" charset="-128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2973B7"/>
                </a:solidFill>
                <a:effectLst/>
                <a:latin typeface="Adobe Caslon Pro" panose="0205050205050A020403" pitchFamily="18" charset="0"/>
                <a:ea typeface="MS PGothic" panose="020B0600070205080204" pitchFamily="34" charset="-128"/>
                <a:cs typeface="Consolas" panose="020B0609020204030204" pitchFamily="49" charset="0"/>
              </a:rPr>
              <a:t>&lt;my-component&gt;&lt;/my-component&gt;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rgbClr val="525252"/>
              </a:solidFill>
              <a:effectLst/>
              <a:latin typeface="Adobe Caslon Pro" panose="0205050205050A020403" pitchFamily="18" charset="0"/>
              <a:ea typeface="MS PGothic" panose="020B0600070205080204" pitchFamily="34" charset="-128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2973B7"/>
                </a:solidFill>
                <a:effectLst/>
                <a:latin typeface="Adobe Caslon Pro" panose="0205050205050A020403" pitchFamily="18" charset="0"/>
                <a:ea typeface="MS PGothic" panose="020B0600070205080204" pitchFamily="34" charset="-128"/>
                <a:cs typeface="Consolas" panose="020B0609020204030204" pitchFamily="49" charset="0"/>
              </a:rPr>
              <a:t>&lt;/div&gt;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dobe Caslon Pro" panose="0205050205050A020403" pitchFamily="18" charset="0"/>
              <a:ea typeface="MS PGothic" panose="020B0600070205080204" pitchFamily="34" charset="-128"/>
              <a:cs typeface="Consolas" panose="020B0609020204030204" pitchFamily="49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8660" y="2551202"/>
            <a:ext cx="5059671" cy="46782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B3B3B3"/>
                </a:solidFill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// </a:t>
            </a:r>
            <a:r>
              <a:rPr lang="zh-CN" altLang="en-US" sz="2800" dirty="0">
                <a:solidFill>
                  <a:srgbClr val="B3B3B3"/>
                </a:solidFill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注册</a:t>
            </a:r>
            <a:endParaRPr lang="zh-CN" altLang="en-US" sz="2800" dirty="0">
              <a:latin typeface="Consolas" panose="020B0609020204030204" pitchFamily="49" charset="0"/>
              <a:ea typeface="MS PGothic" panose="020B0600070205080204" pitchFamily="34" charset="-128"/>
              <a:cs typeface="Consolas" panose="020B0609020204030204" pitchFamily="49" charset="0"/>
            </a:endParaRPr>
          </a:p>
          <a:p>
            <a:r>
              <a:rPr lang="en-US" altLang="zh-CN" sz="2800" dirty="0" err="1"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Vue.component</a:t>
            </a:r>
            <a:r>
              <a:rPr lang="en-US" altLang="zh-CN" sz="2800" dirty="0"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42B983"/>
                </a:solidFill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'my-component'</a:t>
            </a:r>
            <a:r>
              <a:rPr lang="en-US" altLang="zh-CN" sz="2800" dirty="0"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, {</a:t>
            </a:r>
          </a:p>
          <a:p>
            <a:r>
              <a:rPr lang="en-US" altLang="zh-CN" sz="2800" dirty="0"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template: </a:t>
            </a:r>
            <a:r>
              <a:rPr lang="en-US" altLang="zh-CN" sz="2800" dirty="0">
                <a:solidFill>
                  <a:srgbClr val="42B983"/>
                </a:solidFill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'&lt;div&gt;A custom component!&lt;/div&gt;'</a:t>
            </a:r>
            <a:endParaRPr lang="en-US" altLang="zh-CN" sz="2800" dirty="0">
              <a:latin typeface="Consolas" panose="020B0609020204030204" pitchFamily="49" charset="0"/>
              <a:ea typeface="MS PGothic" panose="020B0600070205080204" pitchFamily="34" charset="-128"/>
              <a:cs typeface="Consolas" panose="020B0609020204030204" pitchFamily="49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})</a:t>
            </a:r>
          </a:p>
          <a:p>
            <a:r>
              <a:rPr lang="en-US" altLang="zh-CN" sz="2800" dirty="0">
                <a:solidFill>
                  <a:srgbClr val="B3B3B3"/>
                </a:solidFill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// </a:t>
            </a:r>
            <a:r>
              <a:rPr lang="zh-CN" altLang="en-US" sz="2800" dirty="0">
                <a:solidFill>
                  <a:srgbClr val="B3B3B3"/>
                </a:solidFill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创建根实例</a:t>
            </a:r>
            <a:endParaRPr lang="zh-CN" altLang="en-US" sz="2800" dirty="0">
              <a:latin typeface="Consolas" panose="020B0609020204030204" pitchFamily="49" charset="0"/>
              <a:ea typeface="MS PGothic" panose="020B0600070205080204" pitchFamily="34" charset="-128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E96900"/>
                </a:solidFill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new</a:t>
            </a:r>
            <a:r>
              <a:rPr lang="en-US" altLang="zh-CN" sz="2800" dirty="0"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 </a:t>
            </a:r>
            <a:r>
              <a:rPr lang="en-US" altLang="zh-CN" sz="2800" dirty="0" err="1"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Vue</a:t>
            </a:r>
            <a:r>
              <a:rPr lang="en-US" altLang="zh-CN" sz="2800" dirty="0"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({</a:t>
            </a:r>
          </a:p>
          <a:p>
            <a:r>
              <a:rPr lang="en-US" altLang="zh-CN" sz="2800" dirty="0"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el: </a:t>
            </a:r>
            <a:r>
              <a:rPr lang="en-US" altLang="zh-CN" sz="2800" dirty="0">
                <a:solidFill>
                  <a:srgbClr val="42B983"/>
                </a:solidFill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'#example'</a:t>
            </a:r>
            <a:endParaRPr lang="en-US" altLang="zh-CN" sz="2800" dirty="0">
              <a:latin typeface="Consolas" panose="020B0609020204030204" pitchFamily="49" charset="0"/>
              <a:ea typeface="MS PGothic" panose="020B0600070205080204" pitchFamily="34" charset="-128"/>
              <a:cs typeface="Consolas" panose="020B0609020204030204" pitchFamily="49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})</a:t>
            </a:r>
          </a:p>
          <a:p>
            <a:endParaRPr lang="zh-CN" altLang="en-US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301599" y="1486525"/>
            <a:ext cx="5915081" cy="1292662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2973B7"/>
                </a:solidFill>
                <a:effectLst/>
                <a:latin typeface="Consolas" panose="020B0609020204030204" pitchFamily="49" charset="0"/>
                <a:ea typeface="Roboto Mono"/>
                <a:cs typeface="Consolas" panose="020B0609020204030204" pitchFamily="49" charset="0"/>
              </a:rPr>
              <a:t>&lt;div id=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42B983"/>
                </a:solidFill>
                <a:effectLst/>
                <a:latin typeface="Consolas" panose="020B0609020204030204" pitchFamily="49" charset="0"/>
                <a:ea typeface="Roboto Mono"/>
                <a:cs typeface="Consolas" panose="020B0609020204030204" pitchFamily="49" charset="0"/>
              </a:rPr>
              <a:t>"example"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2973B7"/>
                </a:solidFill>
                <a:effectLst/>
                <a:latin typeface="Consolas" panose="020B0609020204030204" pitchFamily="49" charset="0"/>
                <a:ea typeface="Roboto Mono"/>
                <a:cs typeface="Consolas" panose="020B0609020204030204" pitchFamily="49" charset="0"/>
              </a:rPr>
              <a:t>&gt;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rgbClr val="525252"/>
              </a:solidFill>
              <a:effectLst/>
              <a:latin typeface="Consolas" panose="020B0609020204030204" pitchFamily="49" charset="0"/>
              <a:ea typeface="Roboto Mono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2973B7"/>
                </a:solidFill>
                <a:effectLst/>
                <a:latin typeface="Consolas" panose="020B0609020204030204" pitchFamily="49" charset="0"/>
                <a:ea typeface="Roboto Mono"/>
                <a:cs typeface="Consolas" panose="020B0609020204030204" pitchFamily="49" charset="0"/>
              </a:rPr>
              <a:t>&lt;div&gt;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Consolas" panose="020B0609020204030204" pitchFamily="49" charset="0"/>
                <a:ea typeface="Roboto Mono"/>
                <a:cs typeface="Consolas" panose="020B0609020204030204" pitchFamily="49" charset="0"/>
              </a:rPr>
              <a:t>A custom component!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2973B7"/>
                </a:solidFill>
                <a:effectLst/>
                <a:latin typeface="Consolas" panose="020B0609020204030204" pitchFamily="49" charset="0"/>
                <a:ea typeface="Roboto Mono"/>
                <a:cs typeface="Consolas" panose="020B0609020204030204" pitchFamily="49" charset="0"/>
              </a:rPr>
              <a:t>&lt;/div&gt;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rgbClr val="525252"/>
              </a:solidFill>
              <a:effectLst/>
              <a:latin typeface="Consolas" panose="020B0609020204030204" pitchFamily="49" charset="0"/>
              <a:ea typeface="Roboto Mono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2973B7"/>
                </a:solidFill>
                <a:effectLst/>
                <a:latin typeface="Consolas" panose="020B0609020204030204" pitchFamily="49" charset="0"/>
                <a:ea typeface="Roboto Mono"/>
                <a:cs typeface="Consolas" panose="020B0609020204030204" pitchFamily="49" charset="0"/>
              </a:rPr>
              <a:t>&lt;/div&gt;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924" y="3659329"/>
            <a:ext cx="4923567" cy="228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67832"/>
      </p:ext>
    </p:extLst>
  </p:cSld>
  <p:clrMapOvr>
    <a:masterClrMapping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6" name="任意多边形: 形状 5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95400" y="1251945"/>
            <a:ext cx="108732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组件设计初衷就是要配合使用的，最常见的就是形成父子组件的关系：组件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在它的模板中使用了组件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它们之间必然需要相互通信：父组件可能要给子组件下发数据，子组件则可能要将它内部发生的事情告知父组件。然而，通过一个良好定义的接口来尽可能将父子组件解耦也是很重要的。这保证了每个组件的代码可以在相对隔离的环境中书写和理解，从而提高了其可维护性和复用性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5400" y="3645024"/>
            <a:ext cx="60486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中，父子组件的关系可以总结为 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prop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向下传递，事件向上传递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。父组件通过 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给子组件下发数据，子组件通过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给父组件发送消息。看看它们是怎么工作的。</a:t>
            </a:r>
          </a:p>
        </p:txBody>
      </p:sp>
      <p:pic>
        <p:nvPicPr>
          <p:cNvPr id="1026" name="Picture 2" descr="prop 向下传递，事件向上传递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3160268"/>
            <a:ext cx="4331339" cy="354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922490" y="187207"/>
            <a:ext cx="3024336" cy="9233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188163" y="377991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组件的通信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429543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8" name="任意多边形: 形状 7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4521691" y="1181208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1B2229"/>
                </a:solidFill>
              </a:rPr>
              <a:t>模板</a:t>
            </a:r>
            <a:endParaRPr lang="zh-CN" altLang="en-US" sz="3200" dirty="0">
              <a:solidFill>
                <a:srgbClr val="1B2229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3957" y="1890895"/>
            <a:ext cx="105240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Vue.js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使用了基于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的模板语法，允许开发者声明式地将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绑定至底层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实例的数据。所有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Vue.js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的模板都是合法的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，所以能被遵循规范的浏览器和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解析器解析。</a:t>
            </a:r>
            <a:endParaRPr lang="zh-CN" altLang="en-US" sz="2400" dirty="0">
              <a:solidFill>
                <a:srgbClr val="1B22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95167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6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3980</TotalTime>
  <Words>1050</Words>
  <Application>Microsoft Office PowerPoint</Application>
  <PresentationFormat>宽屏</PresentationFormat>
  <Paragraphs>141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Microsoft JhengHei</vt:lpstr>
      <vt:lpstr>MS PGothic</vt:lpstr>
      <vt:lpstr>Roboto Mono</vt:lpstr>
      <vt:lpstr>宋体</vt:lpstr>
      <vt:lpstr>微软雅黑</vt:lpstr>
      <vt:lpstr>Adobe Caslon Pro</vt:lpstr>
      <vt:lpstr>Arial</vt:lpstr>
      <vt:lpstr>Calibri</vt:lpstr>
      <vt:lpstr>Consolas</vt:lpstr>
      <vt:lpstr>Felix Titling</vt:lpstr>
      <vt:lpstr>Segoe UI</vt:lpstr>
      <vt:lpstr>Segoe UI Symbol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YOUR TITLE HERE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PGOS</cp:lastModifiedBy>
  <cp:revision>158</cp:revision>
  <dcterms:created xsi:type="dcterms:W3CDTF">2017-02-25T07:51:30Z</dcterms:created>
  <dcterms:modified xsi:type="dcterms:W3CDTF">2018-01-17T03:33:31Z</dcterms:modified>
</cp:coreProperties>
</file>